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2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9" r:id="rId6"/>
    <p:sldId id="262" r:id="rId7"/>
    <p:sldId id="263" r:id="rId8"/>
    <p:sldId id="268" r:id="rId9"/>
    <p:sldId id="269" r:id="rId10"/>
  </p:sldIdLst>
  <p:sldSz cx="9144000" cy="5143500" type="screen16x9"/>
  <p:notesSz cx="7023100" cy="93091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32">
          <p15:clr>
            <a:srgbClr val="A4A3A4"/>
          </p15:clr>
        </p15:guide>
        <p15:guide id="2" pos="221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8DB"/>
    <a:srgbClr val="00549F"/>
    <a:srgbClr val="FDC82F"/>
    <a:srgbClr val="00338D"/>
    <a:srgbClr val="D0103A"/>
    <a:srgbClr val="008542"/>
    <a:srgbClr val="E37222"/>
    <a:srgbClr val="82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707" autoAdjust="0"/>
  </p:normalViewPr>
  <p:slideViewPr>
    <p:cSldViewPr snapToGrid="0">
      <p:cViewPr varScale="1">
        <p:scale>
          <a:sx n="150" d="100"/>
          <a:sy n="150" d="100"/>
        </p:scale>
        <p:origin x="372" y="1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50" d="100"/>
          <a:sy n="50" d="100"/>
        </p:scale>
        <p:origin x="-2659" y="-67"/>
      </p:cViewPr>
      <p:guideLst>
        <p:guide orient="horz" pos="2932"/>
        <p:guide pos="221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7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8275" y="0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t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endParaRPr lang="it-IT" dirty="0"/>
          </a:p>
        </p:txBody>
      </p:sp>
      <p:sp>
        <p:nvSpPr>
          <p:cNvPr id="6287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8275" y="8842375"/>
            <a:ext cx="3043238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89404" tIns="44702" rIns="89404" bIns="44702" numCol="1" anchor="b" anchorCtr="0" compatLnSpc="1">
            <a:prstTxWarp prst="textNoShape">
              <a:avLst/>
            </a:prstTxWarp>
          </a:bodyPr>
          <a:lstStyle>
            <a:lvl1pPr algn="r" defTabSz="892175">
              <a:defRPr sz="1100" smtClean="0">
                <a:latin typeface="Arial" pitchFamily="34" charset="0"/>
              </a:defRPr>
            </a:lvl1pPr>
          </a:lstStyle>
          <a:p>
            <a:pPr>
              <a:defRPr/>
            </a:pPr>
            <a:fld id="{A5B780D0-5C7F-422C-931C-25201BE19360}" type="slidenum">
              <a:rPr lang="it-IT"/>
              <a:pPr>
                <a:defRPr/>
              </a:pPr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250459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14663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95738" y="0"/>
            <a:ext cx="3014662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A6888345-B3D3-4351-A7A9-F936F5935E41}" type="datetimeFigureOut">
              <a:rPr lang="en-US"/>
              <a:pPr>
                <a:defRPr/>
              </a:pPr>
              <a:t>10/24/2017</a:t>
            </a:fld>
            <a:endParaRPr lang="en-US" dirty="0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63550" y="693738"/>
            <a:ext cx="6157913" cy="3465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4875" y="4435475"/>
            <a:ext cx="5200650" cy="415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</a:p>
        </p:txBody>
      </p:sp>
      <p:sp>
        <p:nvSpPr>
          <p:cNvPr id="583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70950"/>
            <a:ext cx="3014663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defTabSz="862013">
              <a:defRPr sz="1100" smtClean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83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95738" y="8870950"/>
            <a:ext cx="3014662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6155" tIns="43077" rIns="86155" bIns="43077" numCol="1" anchor="b" anchorCtr="0" compatLnSpc="1">
            <a:prstTxWarp prst="textNoShape">
              <a:avLst/>
            </a:prstTxWarp>
          </a:bodyPr>
          <a:lstStyle>
            <a:lvl1pPr algn="r" defTabSz="862013">
              <a:defRPr sz="1100" smtClean="0"/>
            </a:lvl1pPr>
          </a:lstStyle>
          <a:p>
            <a:pPr>
              <a:defRPr/>
            </a:pPr>
            <a:fld id="{D8DF57D7-2670-4E78-96DD-D9B22805124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3033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5127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8DF57D7-2670-4E78-96DD-D9B22805124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3807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26" Type="http://schemas.openxmlformats.org/officeDocument/2006/relationships/image" Target="../media/image25.png"/><Relationship Id="rId3" Type="http://schemas.openxmlformats.org/officeDocument/2006/relationships/image" Target="../media/image29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5" Type="http://schemas.openxmlformats.org/officeDocument/2006/relationships/image" Target="../media/image24.png"/><Relationship Id="rId2" Type="http://schemas.openxmlformats.org/officeDocument/2006/relationships/image" Target="../media/image28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23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0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Relationship Id="rId27" Type="http://schemas.openxmlformats.org/officeDocument/2006/relationships/image" Target="../media/image2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"/>
            <a:ext cx="9143999" cy="514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614361" y="2914650"/>
            <a:ext cx="7948800" cy="421975"/>
          </a:xfrm>
        </p:spPr>
        <p:txBody>
          <a:bodyPr wrap="square">
            <a:spAutoFit/>
          </a:bodyPr>
          <a:lstStyle>
            <a:lvl1pPr marL="0" indent="0">
              <a:buFont typeface="Verdana" pitchFamily="34" charset="0"/>
              <a:buNone/>
              <a:defRPr sz="1800"/>
            </a:lvl1pPr>
          </a:lstStyle>
          <a:p>
            <a:pPr lvl="0"/>
            <a:r>
              <a:rPr lang="en-US" noProof="0" smtClean="0"/>
              <a:t>Click to edit Master subtitle style</a:t>
            </a:r>
            <a:endParaRPr lang="en-GB" noProof="0" dirty="0" smtClean="0"/>
          </a:p>
        </p:txBody>
      </p:sp>
      <p:sp>
        <p:nvSpPr>
          <p:cNvPr id="56325" name="Rectangle 6"/>
          <p:cNvSpPr>
            <a:spLocks noGrp="1" noChangeArrowheads="1"/>
          </p:cNvSpPr>
          <p:nvPr>
            <p:ph type="ctrTitle"/>
          </p:nvPr>
        </p:nvSpPr>
        <p:spPr>
          <a:xfrm>
            <a:off x="587375" y="1856096"/>
            <a:ext cx="7947025" cy="584775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smtClean="0"/>
              <a:t>Click to edit Master title style</a:t>
            </a:r>
            <a:endParaRPr lang="en-GB" noProof="0" dirty="0" smtClean="0"/>
          </a:p>
        </p:txBody>
      </p:sp>
      <p:sp>
        <p:nvSpPr>
          <p:cNvPr id="56347" name="Text Box 27"/>
          <p:cNvSpPr txBox="1">
            <a:spLocks noChangeArrowheads="1"/>
          </p:cNvSpPr>
          <p:nvPr userDrawn="1"/>
        </p:nvSpPr>
        <p:spPr bwMode="auto">
          <a:xfrm>
            <a:off x="631825" y="4822032"/>
            <a:ext cx="5016500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b="28614"/>
          <a:stretch/>
        </p:blipFill>
        <p:spPr>
          <a:xfrm>
            <a:off x="7787917" y="156199"/>
            <a:ext cx="1210456" cy="468000"/>
          </a:xfrm>
          <a:prstGeom prst="rect">
            <a:avLst/>
          </a:prstGeom>
        </p:spPr>
      </p:pic>
      <p:sp>
        <p:nvSpPr>
          <p:cNvPr id="10" name="Text Box 58"/>
          <p:cNvSpPr txBox="1">
            <a:spLocks noChangeArrowheads="1"/>
          </p:cNvSpPr>
          <p:nvPr userDrawn="1"/>
        </p:nvSpPr>
        <p:spPr bwMode="auto">
          <a:xfrm>
            <a:off x="162824" y="4571668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anchor="b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800" noProof="0" smtClean="0">
                <a:solidFill>
                  <a:schemeClr val="bg1">
                    <a:lumMod val="85000"/>
                  </a:schemeClr>
                </a:solidFill>
              </a:rPr>
              <a:t>ESA UNCLASSIFIED - For Official Use</a:t>
            </a:r>
            <a:endParaRPr lang="en-GB" sz="800" noProof="0" dirty="0">
              <a:solidFill>
                <a:schemeClr val="bg1">
                  <a:lumMod val="85000"/>
                </a:schemeClr>
              </a:solidFill>
            </a:endParaRPr>
          </a:p>
        </p:txBody>
      </p:sp>
      <p:pic>
        <p:nvPicPr>
          <p:cNvPr id="35" name="Picture 3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098" b="-5313"/>
          <a:stretch/>
        </p:blipFill>
        <p:spPr>
          <a:xfrm>
            <a:off x="7790400" y="4899600"/>
            <a:ext cx="1196912" cy="144000"/>
          </a:xfrm>
          <a:prstGeom prst="rect">
            <a:avLst/>
          </a:prstGeom>
        </p:spPr>
      </p:pic>
      <p:cxnSp>
        <p:nvCxnSpPr>
          <p:cNvPr id="36" name="Straight Connector 35"/>
          <p:cNvCxnSpPr/>
          <p:nvPr userDrawn="1"/>
        </p:nvCxnSpPr>
        <p:spPr>
          <a:xfrm>
            <a:off x="165932" y="4789188"/>
            <a:ext cx="8824779" cy="0"/>
          </a:xfrm>
          <a:prstGeom prst="line">
            <a:avLst/>
          </a:prstGeom>
          <a:ln w="6350" cmpd="sng"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 userDrawn="1"/>
        </p:nvGrpSpPr>
        <p:grpSpPr>
          <a:xfrm>
            <a:off x="172269" y="4908007"/>
            <a:ext cx="6826666" cy="111519"/>
            <a:chOff x="172269" y="6621494"/>
            <a:chExt cx="6826666" cy="111519"/>
          </a:xfrm>
        </p:grpSpPr>
        <p:pic>
          <p:nvPicPr>
            <p:cNvPr id="64" name="Picture 63" descr="at.png"/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5" name="Picture 64" descr="be.png"/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6" name="Picture 65" descr="ca.png"/>
            <p:cNvPicPr>
              <a:picLocks noChangeAspect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ch.png"/>
            <p:cNvPicPr>
              <a:picLocks noChangeAspect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z.png"/>
            <p:cNvPicPr>
              <a:picLocks noChangeAspect="1"/>
            </p:cNvPicPr>
            <p:nvPr userDrawn="1"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de.png"/>
            <p:cNvPicPr>
              <a:picLocks noChangeAspect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dk.png"/>
            <p:cNvPicPr>
              <a:picLocks noChangeAspect="1"/>
            </p:cNvPicPr>
            <p:nvPr userDrawn="1"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ee.png"/>
            <p:cNvPicPr>
              <a:picLocks noChangeAspect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es.png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fi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fr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gr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hu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ie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it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lu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nl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no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pl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pt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ro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se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uk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i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>
              <a:defRPr baseline="0"/>
            </a:lvl1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6876802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>
              <a:defRPr lang="en-GB" sz="2200" b="0" dirty="0" smtClean="0">
                <a:solidFill>
                  <a:srgbClr val="0070C0"/>
                </a:solidFill>
                <a:latin typeface="Verdana"/>
                <a:ea typeface="+mj-ea"/>
                <a:cs typeface="Verdana"/>
              </a:defRPr>
            </a:lvl1pPr>
          </a:lstStyle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mtClean="0"/>
              <a:t>Click to edit Master title style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18801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000" y="2472362"/>
            <a:ext cx="7789050" cy="1323439"/>
          </a:xfrm>
        </p:spPr>
        <p:txBody>
          <a:bodyPr anchor="t"/>
          <a:lstStyle>
            <a:lvl1pPr algn="l">
              <a:defRPr sz="4000" b="0" cap="all">
                <a:solidFill>
                  <a:srgbClr val="0098DB"/>
                </a:solidFill>
              </a:defRPr>
            </a:lvl1pPr>
          </a:lstStyle>
          <a:p>
            <a:r>
              <a:rPr lang="en-US" noProof="0" smtClean="0"/>
              <a:t>Click to edit Master title style</a:t>
            </a:r>
            <a:endParaRPr lang="en-GB" noProof="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2000" y="1347221"/>
            <a:ext cx="778905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304500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5950" y="1254919"/>
            <a:ext cx="3889376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3" y="1254919"/>
            <a:ext cx="3888000" cy="3238500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2429643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19123" y="1250100"/>
            <a:ext cx="3895200" cy="372600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50156"/>
            <a:ext cx="3896416" cy="371493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7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7" name="Content Placeholder 5"/>
          <p:cNvSpPr>
            <a:spLocks noGrp="1"/>
          </p:cNvSpPr>
          <p:nvPr>
            <p:ph sz="quarter" idx="10"/>
          </p:nvPr>
        </p:nvSpPr>
        <p:spPr>
          <a:xfrm>
            <a:off x="619200" y="1630801"/>
            <a:ext cx="3898900" cy="2862263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655805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15569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1250157"/>
            <a:ext cx="4968875" cy="32432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 smtClean="0"/>
              <a:t>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GB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19125" y="1250101"/>
            <a:ext cx="2846388" cy="32432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1753232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2000" y="3724872"/>
            <a:ext cx="5932800" cy="307777"/>
          </a:xfrm>
        </p:spPr>
        <p:txBody>
          <a:bodyPr anchor="b"/>
          <a:lstStyle>
            <a:lvl1pPr algn="l">
              <a:defRPr sz="1400" b="1"/>
            </a:lvl1pPr>
          </a:lstStyle>
          <a:p>
            <a:r>
              <a:rPr lang="en-US" noProof="0" smtClean="0"/>
              <a:t>Click to edit Master title style</a:t>
            </a:r>
            <a:endParaRPr lang="en-GB" noProof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601787" y="1250156"/>
            <a:ext cx="5932488" cy="254317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2000" y="4029076"/>
            <a:ext cx="5932800" cy="46434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26072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18" Type="http://schemas.openxmlformats.org/officeDocument/2006/relationships/image" Target="../media/image8.png"/><Relationship Id="rId26" Type="http://schemas.openxmlformats.org/officeDocument/2006/relationships/image" Target="../media/image16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1.png"/><Relationship Id="rId34" Type="http://schemas.openxmlformats.org/officeDocument/2006/relationships/image" Target="../media/image24.png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17" Type="http://schemas.openxmlformats.org/officeDocument/2006/relationships/image" Target="../media/image7.png"/><Relationship Id="rId25" Type="http://schemas.openxmlformats.org/officeDocument/2006/relationships/image" Target="../media/image15.png"/><Relationship Id="rId33" Type="http://schemas.openxmlformats.org/officeDocument/2006/relationships/image" Target="../media/image2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24" Type="http://schemas.openxmlformats.org/officeDocument/2006/relationships/image" Target="../media/image14.png"/><Relationship Id="rId32" Type="http://schemas.openxmlformats.org/officeDocument/2006/relationships/image" Target="../media/image22.png"/><Relationship Id="rId37" Type="http://schemas.openxmlformats.org/officeDocument/2006/relationships/image" Target="../media/image27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5.png"/><Relationship Id="rId23" Type="http://schemas.openxmlformats.org/officeDocument/2006/relationships/image" Target="../media/image13.png"/><Relationship Id="rId28" Type="http://schemas.openxmlformats.org/officeDocument/2006/relationships/image" Target="../media/image18.png"/><Relationship Id="rId36" Type="http://schemas.openxmlformats.org/officeDocument/2006/relationships/image" Target="../media/image26.png"/><Relationship Id="rId10" Type="http://schemas.openxmlformats.org/officeDocument/2006/relationships/theme" Target="../theme/theme1.xml"/><Relationship Id="rId19" Type="http://schemas.openxmlformats.org/officeDocument/2006/relationships/image" Target="../media/image9.png"/><Relationship Id="rId31" Type="http://schemas.openxmlformats.org/officeDocument/2006/relationships/image" Target="../media/image2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Relationship Id="rId22" Type="http://schemas.openxmlformats.org/officeDocument/2006/relationships/image" Target="../media/image12.png"/><Relationship Id="rId27" Type="http://schemas.openxmlformats.org/officeDocument/2006/relationships/image" Target="../media/image17.png"/><Relationship Id="rId30" Type="http://schemas.openxmlformats.org/officeDocument/2006/relationships/image" Target="../media/image20.png"/><Relationship Id="rId35" Type="http://schemas.openxmlformats.org/officeDocument/2006/relationships/image" Target="../media/image2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9674"/>
          </a:xfrm>
          <a:prstGeom prst="rect">
            <a:avLst/>
          </a:prstGeom>
        </p:spPr>
      </p:pic>
      <p:sp>
        <p:nvSpPr>
          <p:cNvPr id="552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172800" y="727200"/>
            <a:ext cx="8748000" cy="382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 dirty="0" smtClean="0"/>
          </a:p>
        </p:txBody>
      </p:sp>
      <p:sp>
        <p:nvSpPr>
          <p:cNvPr id="9" name="Text Box DG"/>
          <p:cNvSpPr txBox="1">
            <a:spLocks noChangeArrowheads="1"/>
          </p:cNvSpPr>
          <p:nvPr userDrawn="1"/>
        </p:nvSpPr>
        <p:spPr bwMode="auto">
          <a:xfrm>
            <a:off x="578164" y="335522"/>
            <a:ext cx="5016500" cy="21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GB" sz="800" noProof="0" dirty="0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43086" y="149150"/>
            <a:ext cx="7174846" cy="430887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algn="l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dirty="0" smtClean="0"/>
              <a:t>Click to edit Master title style</a:t>
            </a:r>
            <a:endParaRPr lang="en-GB" dirty="0" smtClean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3122"/>
          <a:stretch/>
        </p:blipFill>
        <p:spPr>
          <a:xfrm>
            <a:off x="7787917" y="155435"/>
            <a:ext cx="1210456" cy="504000"/>
          </a:xfrm>
          <a:prstGeom prst="rect">
            <a:avLst/>
          </a:prstGeom>
        </p:spPr>
      </p:pic>
      <p:pic>
        <p:nvPicPr>
          <p:cNvPr id="12" name="Picture 11" descr="PPT_Footer.jpg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6787"/>
            <a:ext cx="9144000" cy="366713"/>
          </a:xfrm>
          <a:prstGeom prst="rect">
            <a:avLst/>
          </a:prstGeom>
        </p:spPr>
      </p:pic>
      <p:sp>
        <p:nvSpPr>
          <p:cNvPr id="14" name="Text Box 38"/>
          <p:cNvSpPr txBox="1">
            <a:spLocks noChangeArrowheads="1"/>
          </p:cNvSpPr>
          <p:nvPr userDrawn="1"/>
        </p:nvSpPr>
        <p:spPr bwMode="auto">
          <a:xfrm>
            <a:off x="165600" y="4580702"/>
            <a:ext cx="2019142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800" noProof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ESA UNCLASSIFIED - For Official Use</a:t>
            </a:r>
            <a:endParaRPr lang="en-GB" sz="800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 Box 34"/>
          <p:cNvSpPr txBox="1">
            <a:spLocks noChangeAspect="1" noChangeArrowheads="1"/>
          </p:cNvSpPr>
          <p:nvPr userDrawn="1"/>
        </p:nvSpPr>
        <p:spPr bwMode="auto">
          <a:xfrm>
            <a:off x="6197802" y="4580702"/>
            <a:ext cx="2803011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rIns="0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GB" sz="800" noProof="1" smtClean="0">
                <a:solidFill>
                  <a:schemeClr val="bg2"/>
                </a:solidFill>
              </a:rPr>
              <a:t>Christophe Arviset | ESAC | 24/10/2017 | Slide  </a:t>
            </a:r>
            <a:fld id="{919D7BEE-1B44-4D6E-8FF4-D980C639844E}" type="slidenum">
              <a:rPr lang="en-GB" sz="800" noProof="1" smtClean="0">
                <a:solidFill>
                  <a:schemeClr val="bg2"/>
                </a:solidFill>
              </a:rPr>
              <a:t>‹#›</a:t>
            </a:fld>
            <a:endParaRPr lang="en-GB" sz="800" noProof="1">
              <a:solidFill>
                <a:schemeClr val="bg2"/>
              </a:solidFill>
            </a:endParaRPr>
          </a:p>
        </p:txBody>
      </p:sp>
      <p:grpSp>
        <p:nvGrpSpPr>
          <p:cNvPr id="65" name="Group 64"/>
          <p:cNvGrpSpPr/>
          <p:nvPr userDrawn="1"/>
        </p:nvGrpSpPr>
        <p:grpSpPr>
          <a:xfrm>
            <a:off x="172269" y="4908007"/>
            <a:ext cx="6826666" cy="111519"/>
            <a:chOff x="172269" y="6621494"/>
            <a:chExt cx="6826666" cy="111519"/>
          </a:xfrm>
        </p:grpSpPr>
        <p:pic>
          <p:nvPicPr>
            <p:cNvPr id="66" name="Picture 65" descr="at.png"/>
            <p:cNvPicPr>
              <a:picLocks noChangeAspect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7" name="Picture 66" descr="be.png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79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8" name="Picture 67" descr="ca.png"/>
            <p:cNvPicPr>
              <a:picLocks noChangeAspect="1"/>
            </p:cNvPicPr>
            <p:nvPr userDrawn="1"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5029" y="6621494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69" name="Picture 68" descr="ch.png"/>
            <p:cNvPicPr>
              <a:picLocks noChangeAspect="1"/>
            </p:cNvPicPr>
            <p:nvPr userDrawn="1"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5566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0" name="Picture 69" descr="cz.png"/>
            <p:cNvPicPr>
              <a:picLocks noChangeAspect="1"/>
            </p:cNvPicPr>
            <p:nvPr userDrawn="1"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53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1" name="Picture 70" descr="de.png"/>
            <p:cNvPicPr>
              <a:picLocks noChangeAspect="1"/>
            </p:cNvPicPr>
            <p:nvPr userDrawn="1"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2" name="Picture 71" descr="dk.png"/>
            <p:cNvPicPr>
              <a:picLocks noChangeAspect="1"/>
            </p:cNvPicPr>
            <p:nvPr userDrawn="1"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76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3" name="Picture 72" descr="ee.png"/>
            <p:cNvPicPr>
              <a:picLocks noChangeAspect="1"/>
            </p:cNvPicPr>
            <p:nvPr userDrawn="1"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8298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4" name="Picture 73" descr="es.png"/>
            <p:cNvPicPr>
              <a:picLocks noChangeAspect="1"/>
            </p:cNvPicPr>
            <p:nvPr userDrawn="1"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71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5" name="Picture 74" descr="fi.png"/>
            <p:cNvPicPr>
              <a:picLocks noChangeAspect="1"/>
            </p:cNvPicPr>
            <p:nvPr userDrawn="1"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956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6" name="Picture 75" descr="fr.png"/>
            <p:cNvPicPr>
              <a:picLocks noChangeAspect="1"/>
            </p:cNvPicPr>
            <p:nvPr userDrawn="1"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931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7" name="Picture 76" descr="gr.png"/>
            <p:cNvPicPr>
              <a:picLocks noChangeAspect="1"/>
            </p:cNvPicPr>
            <p:nvPr userDrawn="1"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0783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8" name="Picture 77" descr="hu.png"/>
            <p:cNvPicPr>
              <a:picLocks noChangeAspect="1"/>
            </p:cNvPicPr>
            <p:nvPr userDrawn="1"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519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79" name="Picture 78" descr="ie.png"/>
            <p:cNvPicPr>
              <a:picLocks noChangeAspect="1"/>
            </p:cNvPicPr>
            <p:nvPr userDrawn="1"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255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0" name="Picture 79" descr="it.png"/>
            <p:cNvPicPr>
              <a:picLocks noChangeAspect="1"/>
            </p:cNvPicPr>
            <p:nvPr userDrawn="1"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3991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1" name="Picture 80" descr="lu.png"/>
            <p:cNvPicPr>
              <a:picLocks noChangeAspect="1"/>
            </p:cNvPicPr>
            <p:nvPr userDrawn="1"/>
          </p:nvPicPr>
          <p:blipFill>
            <a:blip r:embed="rId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8472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2" name="Picture 81" descr="nl.png"/>
            <p:cNvPicPr>
              <a:picLocks noChangeAspect="1"/>
            </p:cNvPicPr>
            <p:nvPr userDrawn="1"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9629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3" name="Picture 82" descr="no.png"/>
            <p:cNvPicPr>
              <a:picLocks noChangeAspect="1"/>
            </p:cNvPicPr>
            <p:nvPr userDrawn="1"/>
          </p:nvPicPr>
          <p:blipFill>
            <a:blip r:embed="rId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8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4" name="Picture 83" descr="pl.png"/>
            <p:cNvPicPr>
              <a:picLocks noChangeAspect="1"/>
            </p:cNvPicPr>
            <p:nvPr userDrawn="1"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59447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5" name="Picture 84" descr="pt.png"/>
            <p:cNvPicPr>
              <a:picLocks noChangeAspect="1"/>
            </p:cNvPicPr>
            <p:nvPr userDrawn="1"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9303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6" name="Picture 85" descr="ro.png"/>
            <p:cNvPicPr>
              <a:picLocks noChangeAspect="1"/>
            </p:cNvPicPr>
            <p:nvPr userDrawn="1"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0460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7" name="Picture 86" descr="se.png"/>
            <p:cNvPicPr>
              <a:picLocks noChangeAspect="1"/>
            </p:cNvPicPr>
            <p:nvPr userDrawn="1"/>
          </p:nvPicPr>
          <p:blipFill>
            <a:blip r:embed="rId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5801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8" name="Picture 87" descr="uk.png"/>
            <p:cNvPicPr>
              <a:picLocks noChangeAspect="1"/>
            </p:cNvPicPr>
            <p:nvPr userDrawn="1"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30535" y="6624669"/>
              <a:ext cx="163906" cy="108344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9" name="Picture 88" descr="si.png"/>
            <p:cNvPicPr>
              <a:picLocks noChangeAspect="1"/>
            </p:cNvPicPr>
            <p:nvPr userDrawn="1"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5327" y="6623401"/>
              <a:ext cx="163385" cy="108000"/>
            </a:xfrm>
            <a:prstGeom prst="rect">
              <a:avLst/>
            </a:prstGeom>
          </p:spPr>
        </p:pic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929" r:id="rId1"/>
    <p:sldLayoutId id="2147483941" r:id="rId2"/>
    <p:sldLayoutId id="2147483930" r:id="rId3"/>
    <p:sldLayoutId id="2147483943" r:id="rId4"/>
    <p:sldLayoutId id="2147483944" r:id="rId5"/>
    <p:sldLayoutId id="2147483945" r:id="rId6"/>
    <p:sldLayoutId id="2147483947" r:id="rId7"/>
    <p:sldLayoutId id="2147483948" r:id="rId8"/>
    <p:sldLayoutId id="2147483949" r:id="rId9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lang="en-GB" sz="2200" b="0" dirty="0" smtClean="0">
          <a:solidFill>
            <a:schemeClr val="tx1"/>
          </a:solidFill>
          <a:latin typeface="Verdana"/>
          <a:ea typeface="+mj-ea"/>
          <a:cs typeface="Verdana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200" b="1">
          <a:solidFill>
            <a:schemeClr val="bg1"/>
          </a:solidFill>
          <a:latin typeface="Verdana" pitchFamily="34" charset="0"/>
        </a:defRPr>
      </a:lvl9pPr>
    </p:titleStyle>
    <p:bodyStyle>
      <a:lvl1pPr marL="0" indent="-3429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Tx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1pPr>
      <a:lvl2pPr marL="8100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2pPr>
      <a:lvl3pPr marL="14076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3pPr>
      <a:lvl4pPr marL="20052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4pPr>
      <a:lvl5pPr marL="2602800" indent="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None/>
        <a:defRPr lang="en-GB" sz="1600" dirty="0" smtClean="0">
          <a:solidFill>
            <a:schemeClr val="bg2"/>
          </a:solidFill>
          <a:latin typeface="Verdana"/>
          <a:ea typeface="+mn-ea"/>
          <a:cs typeface="Verdana"/>
        </a:defRPr>
      </a:lvl5pPr>
      <a:lvl6pPr marL="34798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6pPr>
      <a:lvl7pPr marL="39370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7pPr>
      <a:lvl8pPr marL="43942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8pPr>
      <a:lvl9pPr marL="4851400" indent="-419100" algn="l" rtl="0" eaLnBrk="1" fontAlgn="base" hangingPunct="1">
        <a:lnSpc>
          <a:spcPct val="119000"/>
        </a:lnSpc>
        <a:spcBef>
          <a:spcPct val="20000"/>
        </a:spcBef>
        <a:spcAft>
          <a:spcPct val="0"/>
        </a:spcAft>
        <a:buClr>
          <a:schemeClr val="accent1"/>
        </a:buClr>
        <a:buFont typeface="Verdana" pitchFamily="34" charset="0"/>
        <a:buChar char="–"/>
        <a:defRPr sz="1600">
          <a:solidFill>
            <a:schemeClr val="bg2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18" Type="http://schemas.openxmlformats.org/officeDocument/2006/relationships/image" Target="../media/image48.jpe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" Type="http://schemas.openxmlformats.org/officeDocument/2006/relationships/image" Target="../media/image32.png"/><Relationship Id="rId16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gif"/><Relationship Id="rId19" Type="http://schemas.openxmlformats.org/officeDocument/2006/relationships/image" Target="../media/image49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9"/>
          <p:cNvSpPr txBox="1">
            <a:spLocks noChangeArrowheads="1"/>
          </p:cNvSpPr>
          <p:nvPr/>
        </p:nvSpPr>
        <p:spPr bwMode="auto">
          <a:xfrm>
            <a:off x="532948" y="1285794"/>
            <a:ext cx="797242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/>
            </a:pPr>
            <a:r>
              <a:rPr lang="en-US" sz="3200" smtClean="0">
                <a:latin typeface="Verdana"/>
                <a:ea typeface="+mj-ea"/>
                <a:cs typeface="Verdana"/>
              </a:rPr>
              <a:t>Plans for Science Exploitation and Preservation Platform at ESAC</a:t>
            </a:r>
            <a:endParaRPr lang="en-GB" sz="3200" dirty="0">
              <a:latin typeface="Verdana"/>
              <a:ea typeface="+mj-ea"/>
              <a:cs typeface="Verdana"/>
            </a:endParaRPr>
          </a:p>
        </p:txBody>
      </p:sp>
      <p:sp>
        <p:nvSpPr>
          <p:cNvPr id="7" name="Text Box 24"/>
          <p:cNvSpPr txBox="1">
            <a:spLocks noChangeArrowheads="1"/>
          </p:cNvSpPr>
          <p:nvPr/>
        </p:nvSpPr>
        <p:spPr bwMode="auto">
          <a:xfrm>
            <a:off x="615600" y="2793600"/>
            <a:ext cx="2319866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en-GB"/>
            </a:defPPr>
            <a:lvl1pPr>
              <a:spcBef>
                <a:spcPts val="0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 smtClean="0"/>
              <a:t>Christophe Arviset</a:t>
            </a:r>
            <a:endParaRPr lang="en-GB" dirty="0"/>
          </a:p>
        </p:txBody>
      </p:sp>
      <p:sp>
        <p:nvSpPr>
          <p:cNvPr id="8" name="Text Box 25"/>
          <p:cNvSpPr txBox="1">
            <a:spLocks noChangeArrowheads="1"/>
          </p:cNvSpPr>
          <p:nvPr/>
        </p:nvSpPr>
        <p:spPr bwMode="auto">
          <a:xfrm>
            <a:off x="615600" y="3261600"/>
            <a:ext cx="3816494" cy="369332"/>
          </a:xfrm>
          <a:prstGeom prst="rect">
            <a:avLst/>
          </a:prstGeom>
          <a:solidFill>
            <a:schemeClr val="accent6">
              <a:lumMod val="40000"/>
              <a:lumOff val="60000"/>
              <a:alpha val="70000"/>
            </a:schemeClr>
          </a:solidFill>
          <a:ln>
            <a:noFill/>
          </a:ln>
          <a:effectLst/>
          <a:extLst/>
        </p:spPr>
        <p:txBody>
          <a:bodyPr wrap="none">
            <a:spAutoFit/>
          </a:bodyPr>
          <a:lstStyle>
            <a:defPPr>
              <a:defRPr lang="en-GB"/>
            </a:defPPr>
            <a:lvl1pPr>
              <a:spcBef>
                <a:spcPts val="0"/>
              </a:spcBef>
              <a:defRPr>
                <a:solidFill>
                  <a:schemeClr val="accent5">
                    <a:lumMod val="75000"/>
                  </a:schemeClr>
                </a:solidFill>
              </a:defRPr>
            </a:lvl1pPr>
          </a:lstStyle>
          <a:p>
            <a:r>
              <a:rPr lang="en-GB" dirty="0"/>
              <a:t>ADASS 2017, BOF, </a:t>
            </a:r>
            <a:r>
              <a:rPr lang="en-GB" dirty="0" smtClean="0"/>
              <a:t>24/10/2017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>
          <a:xfrm>
            <a:off x="144000" y="147600"/>
            <a:ext cx="7174800" cy="430887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47752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890160" y="1745285"/>
            <a:ext cx="1958613" cy="64633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accent5">
                    <a:lumMod val="75000"/>
                  </a:schemeClr>
                </a:solidFill>
              </a:rPr>
              <a:t>Euclid</a:t>
            </a:r>
            <a:r>
              <a:rPr lang="en-GB" dirty="0" smtClean="0">
                <a:solidFill>
                  <a:srgbClr val="FDC82F"/>
                </a:solidFill>
              </a:rPr>
              <a:t>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will add</a:t>
            </a:r>
          </a:p>
          <a:p>
            <a:pPr algn="ctr"/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150PB by </a:t>
            </a:r>
            <a:r>
              <a:rPr lang="en-GB" dirty="0" smtClean="0">
                <a:solidFill>
                  <a:schemeClr val="accent5">
                    <a:lumMod val="75000"/>
                  </a:schemeClr>
                </a:solidFill>
              </a:rPr>
              <a:t>2025</a:t>
            </a:r>
            <a:endParaRPr lang="en-GB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15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889664" cy="430887"/>
          </a:xfrm>
        </p:spPr>
        <p:txBody>
          <a:bodyPr/>
          <a:lstStyle/>
          <a:p>
            <a:r>
              <a:rPr lang="en-GB" dirty="0" smtClean="0"/>
              <a:t>Science Exploitation and Preservation Platform Drivers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2800" y="727200"/>
            <a:ext cx="8748000" cy="441630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Bring the code to the (BIG) data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Enable data processing where the data is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Interactive data analysis Jupiter notebook</a:t>
            </a:r>
          </a:p>
          <a:p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Bring </a:t>
            </a:r>
            <a:r>
              <a:rPr lang="en-US" dirty="0">
                <a:solidFill>
                  <a:schemeClr val="tx1"/>
                </a:solidFill>
              </a:rPr>
              <a:t>the code to the </a:t>
            </a:r>
            <a:r>
              <a:rPr lang="en-US" dirty="0" smtClean="0">
                <a:solidFill>
                  <a:schemeClr val="tx1"/>
                </a:solidFill>
              </a:rPr>
              <a:t>(small) data, </a:t>
            </a: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Enable easier access to standard data analysis software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on the fly creation of VM with full software environment 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on the fly data processing (predefined data processing threads)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long term preservation of old software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Standard mission bulk data </a:t>
            </a:r>
            <a:r>
              <a:rPr lang="en-US" dirty="0" smtClean="0">
                <a:solidFill>
                  <a:schemeClr val="tx1"/>
                </a:solidFill>
              </a:rPr>
              <a:t>processing</a:t>
            </a:r>
          </a:p>
          <a:p>
            <a:pPr lvl="1"/>
            <a:r>
              <a:rPr lang="en-US" sz="1100" dirty="0" smtClean="0">
                <a:solidFill>
                  <a:schemeClr val="tx1"/>
                </a:solidFill>
              </a:rPr>
              <a:t> </a:t>
            </a:r>
            <a:endParaRPr lang="en-GB" sz="1100" dirty="0">
              <a:solidFill>
                <a:schemeClr val="tx1"/>
              </a:solidFill>
            </a:endParaRPr>
          </a:p>
          <a:p>
            <a:pPr indent="0" algn="ctr"/>
            <a:r>
              <a:rPr lang="en-GB" i="1" u="sng" dirty="0" smtClean="0">
                <a:solidFill>
                  <a:schemeClr val="tx1"/>
                </a:solidFill>
              </a:rPr>
              <a:t>Provide SW and science </a:t>
            </a:r>
            <a:r>
              <a:rPr lang="en-GB" i="1" u="sng" dirty="0">
                <a:solidFill>
                  <a:schemeClr val="tx1"/>
                </a:solidFill>
              </a:rPr>
              <a:t>data processing capabilities as a “service”</a:t>
            </a:r>
          </a:p>
          <a:p>
            <a:pPr indent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101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889664" cy="430887"/>
          </a:xfrm>
        </p:spPr>
        <p:txBody>
          <a:bodyPr/>
          <a:lstStyle/>
          <a:p>
            <a:r>
              <a:rPr lang="en-GB" dirty="0" smtClean="0"/>
              <a:t>Science Exploitation and Preservation Platform Drivers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Collaborative </a:t>
            </a:r>
            <a:r>
              <a:rPr lang="en-US" dirty="0">
                <a:solidFill>
                  <a:schemeClr val="tx1"/>
                </a:solidFill>
              </a:rPr>
              <a:t>platform </a:t>
            </a:r>
            <a:r>
              <a:rPr lang="en-US" dirty="0" smtClean="0">
                <a:solidFill>
                  <a:schemeClr val="tx1"/>
                </a:solidFill>
              </a:rPr>
              <a:t>for data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Share your data </a:t>
            </a:r>
            <a:r>
              <a:rPr lang="en-US" dirty="0" smtClean="0">
                <a:solidFill>
                  <a:schemeClr val="tx1"/>
                </a:solidFill>
              </a:rPr>
              <a:t>(user disk space inside the archive, VOSpace, …)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Share your metadata (</a:t>
            </a:r>
            <a:r>
              <a:rPr lang="en-US" dirty="0" smtClean="0">
                <a:solidFill>
                  <a:schemeClr val="tx1"/>
                </a:solidFill>
              </a:rPr>
              <a:t>DB user space inside the archive, …)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>
                <a:solidFill>
                  <a:schemeClr val="tx1"/>
                </a:solidFill>
              </a:rPr>
              <a:t>Publish your data (VO protocols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indent="0"/>
            <a:r>
              <a:rPr lang="en-US" dirty="0">
                <a:solidFill>
                  <a:schemeClr val="tx1"/>
                </a:solidFill>
              </a:rPr>
              <a:t>Collaborative platform for </a:t>
            </a:r>
            <a:r>
              <a:rPr lang="en-US" dirty="0" smtClean="0">
                <a:solidFill>
                  <a:schemeClr val="tx1"/>
                </a:solidFill>
              </a:rPr>
              <a:t>software</a:t>
            </a:r>
            <a:endParaRPr lang="en-US" dirty="0">
              <a:solidFill>
                <a:schemeClr val="tx1"/>
              </a:solidFill>
            </a:endParaRPr>
          </a:p>
          <a:p>
            <a:pPr lvl="1">
              <a:tabLst>
                <a:tab pos="1165225" algn="l"/>
              </a:tabLst>
            </a:pPr>
            <a:r>
              <a:rPr lang="en-US" dirty="0">
                <a:solidFill>
                  <a:schemeClr val="tx1"/>
                </a:solidFill>
              </a:rPr>
              <a:t>Pipeline development environment and testing </a:t>
            </a:r>
          </a:p>
          <a:p>
            <a:pPr lvl="1">
              <a:tabLst>
                <a:tab pos="1165225" algn="l"/>
              </a:tabLst>
            </a:pPr>
            <a:r>
              <a:rPr lang="en-US" dirty="0">
                <a:solidFill>
                  <a:schemeClr val="tx1"/>
                </a:solidFill>
              </a:rPr>
              <a:t>Share your code -&gt; Science App Store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95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96" name="Rectangle 95"/>
          <p:cNvSpPr/>
          <p:nvPr/>
        </p:nvSpPr>
        <p:spPr>
          <a:xfrm>
            <a:off x="6489159" y="235744"/>
            <a:ext cx="2547686" cy="4114934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43086" y="149150"/>
            <a:ext cx="7174846" cy="430887"/>
          </a:xfrm>
        </p:spPr>
        <p:txBody>
          <a:bodyPr/>
          <a:lstStyle/>
          <a:p>
            <a:r>
              <a:rPr lang="en-GB" dirty="0" smtClean="0"/>
              <a:t>Gaia Archive Architecture</a:t>
            </a:r>
            <a:endParaRPr lang="en-GB" dirty="0"/>
          </a:p>
        </p:txBody>
      </p:sp>
      <p:pic>
        <p:nvPicPr>
          <p:cNvPr id="6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73" y="2025919"/>
            <a:ext cx="940153" cy="722887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7655" y="581413"/>
            <a:ext cx="3239606" cy="389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5339" y="2003408"/>
            <a:ext cx="540000" cy="54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" name="Text Box 17"/>
          <p:cNvSpPr txBox="1">
            <a:spLocks noChangeArrowheads="1"/>
          </p:cNvSpPr>
          <p:nvPr/>
        </p:nvSpPr>
        <p:spPr bwMode="auto">
          <a:xfrm>
            <a:off x="7567417" y="1832265"/>
            <a:ext cx="801940" cy="319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096" rIns="90000" bIns="45000"/>
          <a:lstStyle>
            <a:lvl1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1pPr>
            <a:lvl2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2pPr>
            <a:lvl3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3pPr>
            <a:lvl4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4pPr>
            <a:lvl5pPr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  <a:tab pos="9144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9pPr>
          </a:lstStyle>
          <a:p>
            <a:pPr algn="ctr"/>
            <a:r>
              <a:rPr lang="en-US" altLang="en-US" sz="1100" dirty="0" smtClean="0">
                <a:solidFill>
                  <a:schemeClr val="accent1">
                    <a:lumMod val="75000"/>
                  </a:schemeClr>
                </a:solidFill>
              </a:rPr>
              <a:t>Database</a:t>
            </a:r>
            <a:endParaRPr lang="en-US" altLang="en-US" sz="11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7377835" y="2619434"/>
            <a:ext cx="1224131" cy="730585"/>
            <a:chOff x="7277528" y="2714257"/>
            <a:chExt cx="1224131" cy="730585"/>
          </a:xfrm>
        </p:grpSpPr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7317427" y="3185077"/>
              <a:ext cx="1144333" cy="2597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57096" rIns="90000" bIns="45000"/>
            <a:lstStyle>
              <a:lvl1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  <a:tab pos="9144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050" dirty="0" smtClean="0">
                  <a:solidFill>
                    <a:schemeClr val="accent1">
                      <a:lumMod val="75000"/>
                    </a:schemeClr>
                  </a:solidFill>
                </a:rPr>
                <a:t>Data Repository</a:t>
              </a:r>
              <a:endParaRPr lang="en-US" altLang="en-US" sz="105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7277528" y="2714257"/>
              <a:ext cx="1224131" cy="470820"/>
              <a:chOff x="6649968" y="2873180"/>
              <a:chExt cx="1423988" cy="547688"/>
            </a:xfrm>
          </p:grpSpPr>
          <p:pic>
            <p:nvPicPr>
              <p:cNvPr id="13" name="Picture 2" descr="Disques Durs RAID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49968" y="2873180"/>
                <a:ext cx="1423988" cy="54768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214" descr="SP_M51composite_new_4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0758" y="3137520"/>
                <a:ext cx="184403" cy="18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214" descr="SP_M51composite_new_4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4789" y="3137520"/>
                <a:ext cx="184403" cy="18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214" descr="SP_M51composite_new_4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0758" y="2896350"/>
                <a:ext cx="184403" cy="18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7" name="Picture 214" descr="SP_M51composite_new_410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84789" y="2896350"/>
                <a:ext cx="184403" cy="18341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://www.astroml.org/sklearn_tutorial/_images/plot_sdss_specPCA_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1447" y="2905011"/>
                <a:ext cx="226392" cy="16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4" descr="http://www.astroml.org/sklearn_tutorial/_images/plot_sdss_specPCA_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233" y="2903159"/>
                <a:ext cx="226392" cy="16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4" descr="http://www.astroml.org/sklearn_tutorial/_images/plot_sdss_specPCA_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1447" y="3139372"/>
                <a:ext cx="226392" cy="16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1" name="Picture 4" descr="http://www.astroml.org/sklearn_tutorial/_images/plot_sdss_specPCA_1.pn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9233" y="3137520"/>
                <a:ext cx="226392" cy="1697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22" name="Group 21"/>
          <p:cNvGrpSpPr/>
          <p:nvPr/>
        </p:nvGrpSpPr>
        <p:grpSpPr>
          <a:xfrm>
            <a:off x="6755537" y="928482"/>
            <a:ext cx="2209446" cy="1364751"/>
            <a:chOff x="6755537" y="928482"/>
            <a:chExt cx="2209446" cy="1364751"/>
          </a:xfrm>
        </p:grpSpPr>
        <p:sp>
          <p:nvSpPr>
            <p:cNvPr id="23" name="AutoShape 12"/>
            <p:cNvSpPr>
              <a:spLocks noChangeArrowheads="1"/>
            </p:cNvSpPr>
            <p:nvPr/>
          </p:nvSpPr>
          <p:spPr bwMode="auto">
            <a:xfrm rot="2473422">
              <a:off x="7269442" y="1922740"/>
              <a:ext cx="471858" cy="269128"/>
            </a:xfrm>
            <a:prstGeom prst="leftRightArrow">
              <a:avLst>
                <a:gd name="adj1" fmla="val 41152"/>
                <a:gd name="adj2" fmla="val 32405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4" name="AutoShape 12"/>
            <p:cNvSpPr>
              <a:spLocks noChangeArrowheads="1"/>
            </p:cNvSpPr>
            <p:nvPr/>
          </p:nvSpPr>
          <p:spPr bwMode="auto">
            <a:xfrm rot="18638148">
              <a:off x="8156180" y="1922740"/>
              <a:ext cx="471858" cy="269128"/>
            </a:xfrm>
            <a:prstGeom prst="leftRightArrow">
              <a:avLst>
                <a:gd name="adj1" fmla="val 39939"/>
                <a:gd name="adj2" fmla="val 32405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25" name="AutoShape 12"/>
            <p:cNvSpPr>
              <a:spLocks noChangeArrowheads="1"/>
            </p:cNvSpPr>
            <p:nvPr/>
          </p:nvSpPr>
          <p:spPr bwMode="auto">
            <a:xfrm>
              <a:off x="7729410" y="1480883"/>
              <a:ext cx="471858" cy="269128"/>
            </a:xfrm>
            <a:prstGeom prst="leftRightArrow">
              <a:avLst>
                <a:gd name="adj1" fmla="val 37283"/>
                <a:gd name="adj2" fmla="val 32405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  <a:ex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755537" y="928482"/>
              <a:ext cx="1212850" cy="927079"/>
              <a:chOff x="6569108" y="678648"/>
              <a:chExt cx="1212850" cy="927079"/>
            </a:xfrm>
          </p:grpSpPr>
          <p:pic>
            <p:nvPicPr>
              <p:cNvPr id="30" name="Picture 29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905533" y="1065727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31" name="Text Box 18"/>
              <p:cNvSpPr txBox="1">
                <a:spLocks noChangeArrowheads="1"/>
              </p:cNvSpPr>
              <p:nvPr/>
            </p:nvSpPr>
            <p:spPr bwMode="auto">
              <a:xfrm>
                <a:off x="6569108" y="678648"/>
                <a:ext cx="1212850" cy="4161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7096" rIns="90000" bIns="45000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50" dirty="0" smtClean="0">
                    <a:solidFill>
                      <a:srgbClr val="E37222"/>
                    </a:solidFill>
                  </a:rPr>
                  <a:t>TAP+ADQL</a:t>
                </a:r>
              </a:p>
              <a:p>
                <a:pPr algn="ctr"/>
                <a:r>
                  <a:rPr lang="en-US" altLang="en-US" sz="1050" dirty="0" smtClean="0">
                    <a:solidFill>
                      <a:srgbClr val="E37222"/>
                    </a:solidFill>
                  </a:rPr>
                  <a:t>Query language</a:t>
                </a:r>
                <a:endParaRPr lang="en-US" altLang="en-US" sz="1050" dirty="0">
                  <a:solidFill>
                    <a:srgbClr val="E37222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8005148" y="936444"/>
              <a:ext cx="959835" cy="919117"/>
              <a:chOff x="7828889" y="667903"/>
              <a:chExt cx="959835" cy="919117"/>
            </a:xfrm>
          </p:grpSpPr>
          <p:pic>
            <p:nvPicPr>
              <p:cNvPr id="28" name="Picture 27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38806" y="1047020"/>
                <a:ext cx="540000" cy="54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9" name="Text Box 18"/>
              <p:cNvSpPr txBox="1">
                <a:spLocks noChangeArrowheads="1"/>
              </p:cNvSpPr>
              <p:nvPr/>
            </p:nvSpPr>
            <p:spPr bwMode="auto">
              <a:xfrm>
                <a:off x="7828889" y="667903"/>
                <a:ext cx="959835" cy="3978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7096" rIns="90000" bIns="45000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50" dirty="0">
                    <a:solidFill>
                      <a:srgbClr val="E37222"/>
                    </a:solidFill>
                  </a:rPr>
                  <a:t>UWS</a:t>
                </a:r>
              </a:p>
              <a:p>
                <a:pPr algn="ctr"/>
                <a:r>
                  <a:rPr lang="en-US" altLang="en-US" sz="1050" dirty="0">
                    <a:solidFill>
                      <a:srgbClr val="E37222"/>
                    </a:solidFill>
                  </a:rPr>
                  <a:t>(job scheduler)</a:t>
                </a:r>
              </a:p>
            </p:txBody>
          </p:sp>
        </p:grpSp>
      </p:grpSp>
      <p:grpSp>
        <p:nvGrpSpPr>
          <p:cNvPr id="32" name="Group 31"/>
          <p:cNvGrpSpPr/>
          <p:nvPr/>
        </p:nvGrpSpPr>
        <p:grpSpPr>
          <a:xfrm>
            <a:off x="6902959" y="316692"/>
            <a:ext cx="1751825" cy="720000"/>
            <a:chOff x="5934434" y="373"/>
            <a:chExt cx="1751825" cy="720000"/>
          </a:xfrm>
        </p:grpSpPr>
        <p:sp>
          <p:nvSpPr>
            <p:cNvPr id="33" name="TextBox 32"/>
            <p:cNvSpPr txBox="1"/>
            <p:nvPr/>
          </p:nvSpPr>
          <p:spPr>
            <a:xfrm>
              <a:off x="6863125" y="391083"/>
              <a:ext cx="7120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 b="1" dirty="0" smtClean="0">
                  <a:solidFill>
                    <a:srgbClr val="981714"/>
                  </a:solidFill>
                </a:rPr>
                <a:t>archive</a:t>
              </a:r>
              <a:endParaRPr lang="en-GB" sz="1000" b="1" dirty="0">
                <a:solidFill>
                  <a:srgbClr val="981714"/>
                </a:solidFill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4434" y="373"/>
              <a:ext cx="1751825" cy="720000"/>
            </a:xfrm>
            <a:prstGeom prst="rect">
              <a:avLst/>
            </a:prstGeom>
          </p:spPr>
        </p:pic>
      </p:grpSp>
      <p:sp>
        <p:nvSpPr>
          <p:cNvPr id="35" name="AutoShape 21"/>
          <p:cNvSpPr>
            <a:spLocks noChangeArrowheads="1"/>
          </p:cNvSpPr>
          <p:nvPr/>
        </p:nvSpPr>
        <p:spPr bwMode="auto">
          <a:xfrm rot="16200000">
            <a:off x="3860619" y="2112689"/>
            <a:ext cx="331464" cy="185851"/>
          </a:xfrm>
          <a:prstGeom prst="leftRightArrow">
            <a:avLst>
              <a:gd name="adj1" fmla="val 43963"/>
              <a:gd name="adj2" fmla="val 50549"/>
            </a:avLst>
          </a:prstGeom>
          <a:solidFill>
            <a:srgbClr val="FFCC99"/>
          </a:solidFill>
          <a:ln w="9525" cap="flat">
            <a:noFill/>
            <a:round/>
            <a:headEnd/>
            <a:tailEnd/>
          </a:ln>
          <a:effectLst/>
          <a:extLst/>
        </p:spPr>
        <p:txBody>
          <a:bodyPr wrap="none" anchor="ctr"/>
          <a:lstStyle/>
          <a:p>
            <a:endParaRPr lang="en-GB"/>
          </a:p>
        </p:txBody>
      </p:sp>
      <p:grpSp>
        <p:nvGrpSpPr>
          <p:cNvPr id="36" name="Group 35"/>
          <p:cNvGrpSpPr/>
          <p:nvPr/>
        </p:nvGrpSpPr>
        <p:grpSpPr>
          <a:xfrm>
            <a:off x="0" y="2748806"/>
            <a:ext cx="8000261" cy="2331298"/>
            <a:chOff x="0" y="2748806"/>
            <a:chExt cx="8000261" cy="2331298"/>
          </a:xfrm>
        </p:grpSpPr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5275645" y="4586920"/>
              <a:ext cx="708025" cy="317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600" b="1" dirty="0" smtClean="0">
                  <a:solidFill>
                    <a:schemeClr val="accent5">
                      <a:lumMod val="75000"/>
                    </a:schemeClr>
                  </a:solidFill>
                </a:rPr>
                <a:t>ftp</a:t>
              </a:r>
              <a:endParaRPr lang="en-US" altLang="en-US" sz="1600" b="1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6" idx="2"/>
              <a:endCxn id="42" idx="0"/>
            </p:cNvCxnSpPr>
            <p:nvPr/>
          </p:nvCxnSpPr>
          <p:spPr>
            <a:xfrm flipH="1">
              <a:off x="807584" y="2748806"/>
              <a:ext cx="25066" cy="1960687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Left-Up Arrow 38"/>
            <p:cNvSpPr/>
            <p:nvPr/>
          </p:nvSpPr>
          <p:spPr>
            <a:xfrm>
              <a:off x="1052852" y="4270171"/>
              <a:ext cx="6947409" cy="777712"/>
            </a:xfrm>
            <a:prstGeom prst="leftUpArrow">
              <a:avLst>
                <a:gd name="adj1" fmla="val 10663"/>
                <a:gd name="adj2" fmla="val 15977"/>
                <a:gd name="adj3" fmla="val 17115"/>
              </a:avLst>
            </a:prstGeom>
            <a:pattFill prst="pct50">
              <a:fgClr>
                <a:schemeClr val="accent5">
                  <a:lumMod val="75000"/>
                </a:schemeClr>
              </a:fgClr>
              <a:bgClr>
                <a:schemeClr val="bg1"/>
              </a:bgClr>
            </a:pattFill>
            <a:ln w="9525" cap="flat">
              <a:solidFill>
                <a:srgbClr val="000000"/>
              </a:solidFill>
              <a:prstDash val="dashDot"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  <a:latin typeface="Verdana" pitchFamily="34" charset="0"/>
              </a:endParaRPr>
            </a:p>
          </p:txBody>
        </p:sp>
        <p:grpSp>
          <p:nvGrpSpPr>
            <p:cNvPr id="40" name="Group 39"/>
            <p:cNvGrpSpPr/>
            <p:nvPr/>
          </p:nvGrpSpPr>
          <p:grpSpPr>
            <a:xfrm>
              <a:off x="0" y="4676571"/>
              <a:ext cx="1052852" cy="403533"/>
              <a:chOff x="0" y="4676571"/>
              <a:chExt cx="1052852" cy="403533"/>
            </a:xfrm>
          </p:grpSpPr>
          <p:sp>
            <p:nvSpPr>
              <p:cNvPr id="41" name="Text Box 17"/>
              <p:cNvSpPr txBox="1">
                <a:spLocks noChangeArrowheads="1"/>
              </p:cNvSpPr>
              <p:nvPr/>
            </p:nvSpPr>
            <p:spPr bwMode="auto">
              <a:xfrm>
                <a:off x="0" y="4676571"/>
                <a:ext cx="641710" cy="403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57096" rIns="90000" bIns="45000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5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User</a:t>
                </a:r>
              </a:p>
              <a:p>
                <a:pPr algn="ctr"/>
                <a:r>
                  <a:rPr lang="en-US" altLang="en-US" sz="1050" dirty="0" smtClean="0">
                    <a:solidFill>
                      <a:schemeClr val="accent1">
                        <a:lumMod val="75000"/>
                      </a:schemeClr>
                    </a:solidFill>
                  </a:rPr>
                  <a:t>Disk</a:t>
                </a:r>
                <a:endParaRPr lang="en-US" altLang="en-US" sz="1050" dirty="0">
                  <a:solidFill>
                    <a:schemeClr val="accent1">
                      <a:lumMod val="75000"/>
                    </a:schemeClr>
                  </a:solidFill>
                </a:endParaRPr>
              </a:p>
            </p:txBody>
          </p:sp>
          <p:pic>
            <p:nvPicPr>
              <p:cNvPr id="42" name="Picture 6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2315" y="4709493"/>
                <a:ext cx="490537" cy="3376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74" y="3490272"/>
            <a:ext cx="511510" cy="433209"/>
          </a:xfrm>
          <a:prstGeom prst="rect">
            <a:avLst/>
          </a:prstGeom>
        </p:spPr>
      </p:pic>
      <p:sp>
        <p:nvSpPr>
          <p:cNvPr id="44" name="Text Box 22"/>
          <p:cNvSpPr txBox="1">
            <a:spLocks noChangeArrowheads="1"/>
          </p:cNvSpPr>
          <p:nvPr/>
        </p:nvSpPr>
        <p:spPr bwMode="auto">
          <a:xfrm>
            <a:off x="3524508" y="2066107"/>
            <a:ext cx="415721" cy="257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7096" rIns="90000" bIns="45000"/>
          <a:lstStyle>
            <a:lvl1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1pPr>
            <a:lvl2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2pPr>
            <a:lvl3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3pPr>
            <a:lvl4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4pPr>
            <a:lvl5pPr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5pPr>
            <a:lvl6pPr marL="25146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6pPr>
            <a:lvl7pPr marL="29718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7pPr>
            <a:lvl8pPr marL="34290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8pPr>
            <a:lvl9pPr marL="3886200" indent="-228600" defTabSz="457200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57200" algn="l"/>
              </a:tabLst>
              <a:defRPr>
                <a:solidFill>
                  <a:srgbClr val="000000"/>
                </a:solidFill>
                <a:latin typeface="Arial" charset="0"/>
                <a:ea typeface="DejaVu LGC Sans" charset="0"/>
                <a:cs typeface="DejaVu LGC Sans" charset="0"/>
              </a:defRPr>
            </a:lvl9pPr>
          </a:lstStyle>
          <a:p>
            <a:pPr algn="ctr"/>
            <a:r>
              <a:rPr lang="en-US" altLang="en-US" sz="1100" b="1" dirty="0" smtClean="0">
                <a:solidFill>
                  <a:srgbClr val="E37222"/>
                </a:solidFill>
              </a:rPr>
              <a:t>SAMP</a:t>
            </a:r>
            <a:endParaRPr lang="en-US" altLang="en-US" sz="1100" b="1" dirty="0">
              <a:solidFill>
                <a:srgbClr val="E37222"/>
              </a:solidFill>
            </a:endParaRPr>
          </a:p>
        </p:txBody>
      </p:sp>
      <p:grpSp>
        <p:nvGrpSpPr>
          <p:cNvPr id="45" name="Group 44"/>
          <p:cNvGrpSpPr/>
          <p:nvPr/>
        </p:nvGrpSpPr>
        <p:grpSpPr>
          <a:xfrm>
            <a:off x="1302726" y="646503"/>
            <a:ext cx="4534287" cy="1740860"/>
            <a:chOff x="1302726" y="646503"/>
            <a:chExt cx="4534287" cy="1740860"/>
          </a:xfrm>
        </p:grpSpPr>
        <p:cxnSp>
          <p:nvCxnSpPr>
            <p:cNvPr id="46" name="Straight Arrow Connector 45"/>
            <p:cNvCxnSpPr>
              <a:stCxn id="6" idx="3"/>
              <a:endCxn id="47" idx="1"/>
            </p:cNvCxnSpPr>
            <p:nvPr/>
          </p:nvCxnSpPr>
          <p:spPr>
            <a:xfrm flipV="1">
              <a:off x="1302726" y="970503"/>
              <a:ext cx="2334244" cy="141686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Picture 2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6970" y="646503"/>
              <a:ext cx="778758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48" name="Text Box 22"/>
            <p:cNvSpPr txBox="1">
              <a:spLocks noChangeArrowheads="1"/>
            </p:cNvSpPr>
            <p:nvPr/>
          </p:nvSpPr>
          <p:spPr bwMode="auto">
            <a:xfrm>
              <a:off x="4910431" y="744431"/>
              <a:ext cx="415721" cy="257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100" b="1" dirty="0" smtClean="0">
                  <a:solidFill>
                    <a:srgbClr val="E37222"/>
                  </a:solidFill>
                </a:rPr>
                <a:t>TAP</a:t>
              </a:r>
              <a:endParaRPr lang="en-US" altLang="en-US" sz="1100" b="1" dirty="0">
                <a:solidFill>
                  <a:srgbClr val="E37222"/>
                </a:solidFill>
              </a:endParaRPr>
            </a:p>
          </p:txBody>
        </p:sp>
        <p:sp>
          <p:nvSpPr>
            <p:cNvPr id="49" name="Right Arrow 48"/>
            <p:cNvSpPr/>
            <p:nvPr/>
          </p:nvSpPr>
          <p:spPr>
            <a:xfrm rot="10800000">
              <a:off x="4277521" y="916440"/>
              <a:ext cx="1559492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02726" y="1464443"/>
            <a:ext cx="4569617" cy="922920"/>
            <a:chOff x="1302726" y="1464443"/>
            <a:chExt cx="4569617" cy="922920"/>
          </a:xfrm>
        </p:grpSpPr>
        <p:cxnSp>
          <p:nvCxnSpPr>
            <p:cNvPr id="51" name="Straight Arrow Connector 50"/>
            <p:cNvCxnSpPr>
              <a:stCxn id="6" idx="3"/>
              <a:endCxn id="52" idx="1"/>
            </p:cNvCxnSpPr>
            <p:nvPr/>
          </p:nvCxnSpPr>
          <p:spPr>
            <a:xfrm flipV="1">
              <a:off x="1302726" y="1788443"/>
              <a:ext cx="2329507" cy="598920"/>
            </a:xfrm>
            <a:prstGeom prst="straightConnector1">
              <a:avLst/>
            </a:prstGeom>
            <a:ln w="19050">
              <a:solidFill>
                <a:schemeClr val="accent5">
                  <a:lumMod val="75000"/>
                </a:schemeClr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2233" y="1464443"/>
              <a:ext cx="788232" cy="648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3" name="Text Box 22"/>
            <p:cNvSpPr txBox="1">
              <a:spLocks noChangeArrowheads="1"/>
            </p:cNvSpPr>
            <p:nvPr/>
          </p:nvSpPr>
          <p:spPr bwMode="auto">
            <a:xfrm>
              <a:off x="4910430" y="1524765"/>
              <a:ext cx="415721" cy="257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100" b="1" dirty="0" smtClean="0">
                  <a:solidFill>
                    <a:srgbClr val="E37222"/>
                  </a:solidFill>
                </a:rPr>
                <a:t>TAP</a:t>
              </a:r>
              <a:endParaRPr lang="en-US" altLang="en-US" sz="1100" b="1" dirty="0">
                <a:solidFill>
                  <a:srgbClr val="E37222"/>
                </a:solidFill>
              </a:endParaRPr>
            </a:p>
          </p:txBody>
        </p:sp>
        <p:sp>
          <p:nvSpPr>
            <p:cNvPr id="54" name="Right Arrow 53"/>
            <p:cNvSpPr/>
            <p:nvPr/>
          </p:nvSpPr>
          <p:spPr>
            <a:xfrm rot="10800000">
              <a:off x="4396480" y="1712013"/>
              <a:ext cx="1475863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302726" y="2255229"/>
            <a:ext cx="4569617" cy="834514"/>
            <a:chOff x="1302726" y="2255229"/>
            <a:chExt cx="4569617" cy="834514"/>
          </a:xfrm>
        </p:grpSpPr>
        <p:cxnSp>
          <p:nvCxnSpPr>
            <p:cNvPr id="56" name="Straight Arrow Connector 55"/>
            <p:cNvCxnSpPr>
              <a:stCxn id="6" idx="3"/>
              <a:endCxn id="58" idx="1"/>
            </p:cNvCxnSpPr>
            <p:nvPr/>
          </p:nvCxnSpPr>
          <p:spPr>
            <a:xfrm>
              <a:off x="1302726" y="2387363"/>
              <a:ext cx="2227647" cy="342380"/>
            </a:xfrm>
            <a:prstGeom prst="straightConnector1">
              <a:avLst/>
            </a:prstGeom>
            <a:ln w="19050">
              <a:solidFill>
                <a:srgbClr val="FFCC99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 Box 22"/>
            <p:cNvSpPr txBox="1">
              <a:spLocks noChangeArrowheads="1"/>
            </p:cNvSpPr>
            <p:nvPr/>
          </p:nvSpPr>
          <p:spPr bwMode="auto">
            <a:xfrm>
              <a:off x="4652625" y="2255229"/>
              <a:ext cx="986854" cy="27210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100" b="1" dirty="0" smtClean="0">
                  <a:solidFill>
                    <a:srgbClr val="E37222"/>
                  </a:solidFill>
                </a:rPr>
                <a:t>TAP, SSAP</a:t>
              </a:r>
              <a:endParaRPr lang="en-US" altLang="en-US" sz="1100" b="1" dirty="0">
                <a:solidFill>
                  <a:srgbClr val="E37222"/>
                </a:solidFill>
              </a:endParaRPr>
            </a:p>
          </p:txBody>
        </p:sp>
        <p:pic>
          <p:nvPicPr>
            <p:cNvPr id="58" name="Picture 4"/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30373" y="2369743"/>
              <a:ext cx="991953" cy="72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" name="Right Arrow 58"/>
            <p:cNvSpPr/>
            <p:nvPr/>
          </p:nvSpPr>
          <p:spPr>
            <a:xfrm rot="10800000">
              <a:off x="4526556" y="2499182"/>
              <a:ext cx="1345787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302726" y="2387363"/>
            <a:ext cx="4604929" cy="1547285"/>
            <a:chOff x="1302726" y="2387363"/>
            <a:chExt cx="4604929" cy="1547285"/>
          </a:xfrm>
        </p:grpSpPr>
        <p:grpSp>
          <p:nvGrpSpPr>
            <p:cNvPr id="61" name="Group 60"/>
            <p:cNvGrpSpPr/>
            <p:nvPr/>
          </p:nvGrpSpPr>
          <p:grpSpPr>
            <a:xfrm>
              <a:off x="3602024" y="3172323"/>
              <a:ext cx="848650" cy="762325"/>
              <a:chOff x="3006743" y="3206608"/>
              <a:chExt cx="848650" cy="762325"/>
            </a:xfrm>
          </p:grpSpPr>
          <p:pic>
            <p:nvPicPr>
              <p:cNvPr id="65" name="Picture 64" descr="Screen Shot 2015-07-17 at 11.45.13 AM.png"/>
              <p:cNvPicPr>
                <a:picLocks noChangeAspect="1"/>
              </p:cNvPicPr>
              <p:nvPr/>
            </p:nvPicPr>
            <p:blipFill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57" t="1872" r="8205" b="17455"/>
              <a:stretch/>
            </p:blipFill>
            <p:spPr>
              <a:xfrm>
                <a:off x="3006743" y="3206608"/>
                <a:ext cx="848650" cy="540000"/>
              </a:xfrm>
              <a:prstGeom prst="rect">
                <a:avLst/>
              </a:prstGeom>
            </p:spPr>
          </p:pic>
          <p:sp>
            <p:nvSpPr>
              <p:cNvPr id="66" name="Text Box 22"/>
              <p:cNvSpPr txBox="1">
                <a:spLocks noChangeArrowheads="1"/>
              </p:cNvSpPr>
              <p:nvPr/>
            </p:nvSpPr>
            <p:spPr bwMode="auto">
              <a:xfrm>
                <a:off x="3077047" y="3729149"/>
                <a:ext cx="708042" cy="2397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7096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50" b="1" dirty="0" smtClean="0">
                    <a:solidFill>
                      <a:srgbClr val="E37222"/>
                    </a:solidFill>
                  </a:rPr>
                  <a:t>ESASky</a:t>
                </a:r>
                <a:endParaRPr lang="en-US" altLang="en-US" sz="1050" b="1" dirty="0">
                  <a:solidFill>
                    <a:srgbClr val="E37222"/>
                  </a:solidFill>
                </a:endParaRPr>
              </a:p>
            </p:txBody>
          </p:sp>
        </p:grpSp>
        <p:cxnSp>
          <p:nvCxnSpPr>
            <p:cNvPr id="62" name="Straight Arrow Connector 61"/>
            <p:cNvCxnSpPr>
              <a:stCxn id="6" idx="3"/>
              <a:endCxn id="65" idx="1"/>
            </p:cNvCxnSpPr>
            <p:nvPr/>
          </p:nvCxnSpPr>
          <p:spPr>
            <a:xfrm>
              <a:off x="1302726" y="2387363"/>
              <a:ext cx="2299298" cy="1054960"/>
            </a:xfrm>
            <a:prstGeom prst="straightConnector1">
              <a:avLst/>
            </a:prstGeom>
            <a:ln w="19050">
              <a:solidFill>
                <a:srgbClr val="FFCC99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 Box 22"/>
            <p:cNvSpPr txBox="1">
              <a:spLocks noChangeArrowheads="1"/>
            </p:cNvSpPr>
            <p:nvPr/>
          </p:nvSpPr>
          <p:spPr bwMode="auto">
            <a:xfrm>
              <a:off x="4557350" y="3202273"/>
              <a:ext cx="1177403" cy="2954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100" b="1" dirty="0" smtClean="0">
                  <a:solidFill>
                    <a:srgbClr val="E37222"/>
                  </a:solidFill>
                </a:rPr>
                <a:t>TAP, HiPS, MOC</a:t>
              </a:r>
              <a:endParaRPr lang="en-US" altLang="en-US" sz="1100" b="1" dirty="0">
                <a:solidFill>
                  <a:srgbClr val="E37222"/>
                </a:solidFill>
              </a:endParaRPr>
            </a:p>
          </p:txBody>
        </p:sp>
        <p:sp>
          <p:nvSpPr>
            <p:cNvPr id="64" name="Right Arrow 63"/>
            <p:cNvSpPr/>
            <p:nvPr/>
          </p:nvSpPr>
          <p:spPr>
            <a:xfrm rot="10800000">
              <a:off x="4456535" y="3387641"/>
              <a:ext cx="1451120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5872343" y="2273408"/>
            <a:ext cx="2172342" cy="1839804"/>
            <a:chOff x="5872343" y="2273408"/>
            <a:chExt cx="2172342" cy="1839804"/>
          </a:xfrm>
        </p:grpSpPr>
        <p:sp>
          <p:nvSpPr>
            <p:cNvPr id="68" name="Bent-Up Arrow 67"/>
            <p:cNvSpPr/>
            <p:nvPr/>
          </p:nvSpPr>
          <p:spPr>
            <a:xfrm rot="10800000">
              <a:off x="7116576" y="2848266"/>
              <a:ext cx="261259" cy="496721"/>
            </a:xfrm>
            <a:prstGeom prst="bentUpArrow">
              <a:avLst>
                <a:gd name="adj1" fmla="val 15668"/>
                <a:gd name="adj2" fmla="val 14848"/>
                <a:gd name="adj3" fmla="val 28732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69" name="Bent-Up Arrow 68"/>
            <p:cNvSpPr/>
            <p:nvPr/>
          </p:nvSpPr>
          <p:spPr>
            <a:xfrm rot="10800000">
              <a:off x="6926699" y="2273408"/>
              <a:ext cx="835598" cy="1071579"/>
            </a:xfrm>
            <a:prstGeom prst="bentUpArrow">
              <a:avLst>
                <a:gd name="adj1" fmla="val 4825"/>
                <a:gd name="adj2" fmla="val 5914"/>
                <a:gd name="adj3" fmla="val 8505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grpSp>
          <p:nvGrpSpPr>
            <p:cNvPr id="70" name="Group 69"/>
            <p:cNvGrpSpPr/>
            <p:nvPr/>
          </p:nvGrpSpPr>
          <p:grpSpPr>
            <a:xfrm>
              <a:off x="6770705" y="3353922"/>
              <a:ext cx="1273980" cy="759290"/>
              <a:chOff x="5906714" y="3699847"/>
              <a:chExt cx="1273980" cy="759290"/>
            </a:xfrm>
          </p:grpSpPr>
          <p:sp>
            <p:nvSpPr>
              <p:cNvPr id="72" name="Rounded Rectangle 71"/>
              <p:cNvSpPr/>
              <p:nvPr/>
            </p:nvSpPr>
            <p:spPr>
              <a:xfrm>
                <a:off x="5907655" y="3699847"/>
                <a:ext cx="1273039" cy="759290"/>
              </a:xfrm>
              <a:prstGeom prst="roundRect">
                <a:avLst/>
              </a:prstGeom>
              <a:solidFill>
                <a:srgbClr val="FFCC99"/>
              </a:solidFill>
              <a:ln>
                <a:solidFill>
                  <a:srgbClr val="FDC82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rgbClr val="E37222"/>
                  </a:solidFill>
                </a:endParaRPr>
              </a:p>
            </p:txBody>
          </p:sp>
          <p:sp>
            <p:nvSpPr>
              <p:cNvPr id="73" name="Text Box 17"/>
              <p:cNvSpPr txBox="1">
                <a:spLocks noChangeArrowheads="1"/>
              </p:cNvSpPr>
              <p:nvPr/>
            </p:nvSpPr>
            <p:spPr bwMode="auto">
              <a:xfrm>
                <a:off x="5906714" y="4044698"/>
                <a:ext cx="1271458" cy="4054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57096" rIns="90000" bIns="45000"/>
              <a:lstStyle>
                <a:lvl1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  <a:tab pos="9144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50" dirty="0" smtClean="0">
                    <a:solidFill>
                      <a:srgbClr val="E37222"/>
                    </a:solidFill>
                  </a:rPr>
                  <a:t>VOSpace</a:t>
                </a:r>
              </a:p>
              <a:p>
                <a:pPr algn="ctr"/>
                <a:r>
                  <a:rPr lang="en-US" altLang="en-US" sz="1050" dirty="0" smtClean="0">
                    <a:solidFill>
                      <a:srgbClr val="E37222"/>
                    </a:solidFill>
                  </a:rPr>
                  <a:t>User Work Space</a:t>
                </a:r>
                <a:endParaRPr lang="en-US" altLang="en-US" sz="1050" dirty="0">
                  <a:solidFill>
                    <a:srgbClr val="E37222"/>
                  </a:solidFill>
                </a:endParaRPr>
              </a:p>
            </p:txBody>
          </p:sp>
          <p:pic>
            <p:nvPicPr>
              <p:cNvPr id="74" name="Picture 6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1912" y="3733352"/>
                <a:ext cx="522947" cy="36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5" name="Picture 9"/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693650" y="3733567"/>
                <a:ext cx="360000" cy="3600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71" name="Right Arrow 70"/>
            <p:cNvSpPr/>
            <p:nvPr/>
          </p:nvSpPr>
          <p:spPr>
            <a:xfrm>
              <a:off x="5872343" y="3574613"/>
              <a:ext cx="883194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5830696" y="992918"/>
            <a:ext cx="924841" cy="3448028"/>
            <a:chOff x="5830696" y="992918"/>
            <a:chExt cx="924841" cy="3448028"/>
          </a:xfrm>
        </p:grpSpPr>
        <p:sp>
          <p:nvSpPr>
            <p:cNvPr id="77" name="Text Box 22"/>
            <p:cNvSpPr txBox="1">
              <a:spLocks noChangeArrowheads="1"/>
            </p:cNvSpPr>
            <p:nvPr/>
          </p:nvSpPr>
          <p:spPr bwMode="auto">
            <a:xfrm>
              <a:off x="6106079" y="1111966"/>
              <a:ext cx="415721" cy="2578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7096" rIns="90000" bIns="45000"/>
            <a:lstStyle>
              <a:lvl1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1pPr>
              <a:lvl2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2pPr>
              <a:lvl3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3pPr>
              <a:lvl4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4pPr>
              <a:lvl5pPr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5pPr>
              <a:lvl6pPr marL="25146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6pPr>
              <a:lvl7pPr marL="29718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7pPr>
              <a:lvl8pPr marL="34290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8pPr>
              <a:lvl9pPr marL="3886200" indent="-228600" defTabSz="457200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itchFamily="16" charset="0"/>
                <a:tabLst>
                  <a:tab pos="457200" algn="l"/>
                </a:tabLst>
                <a:defRPr>
                  <a:solidFill>
                    <a:srgbClr val="000000"/>
                  </a:solidFill>
                  <a:latin typeface="Arial" charset="0"/>
                  <a:ea typeface="DejaVu LGC Sans" charset="0"/>
                  <a:cs typeface="DejaVu LGC Sans" charset="0"/>
                </a:defRPr>
              </a:lvl9pPr>
            </a:lstStyle>
            <a:p>
              <a:pPr algn="ctr"/>
              <a:r>
                <a:rPr lang="en-US" altLang="en-US" sz="1100" b="1" dirty="0" smtClean="0">
                  <a:solidFill>
                    <a:srgbClr val="E37222"/>
                  </a:solidFill>
                </a:rPr>
                <a:t>TAP</a:t>
              </a:r>
              <a:endParaRPr lang="en-US" altLang="en-US" sz="1100" b="1" dirty="0">
                <a:solidFill>
                  <a:srgbClr val="E37222"/>
                </a:solidFill>
              </a:endParaRPr>
            </a:p>
          </p:txBody>
        </p:sp>
        <p:sp>
          <p:nvSpPr>
            <p:cNvPr id="78" name="Right Arrow 77"/>
            <p:cNvSpPr/>
            <p:nvPr/>
          </p:nvSpPr>
          <p:spPr>
            <a:xfrm>
              <a:off x="5872343" y="1292453"/>
              <a:ext cx="883194" cy="240501"/>
            </a:xfrm>
            <a:prstGeom prst="rightArrow">
              <a:avLst>
                <a:gd name="adj1" fmla="val 37357"/>
                <a:gd name="adj2" fmla="val 50000"/>
              </a:avLst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/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830696" y="992918"/>
              <a:ext cx="83294" cy="3448028"/>
            </a:xfrm>
            <a:prstGeom prst="rect">
              <a:avLst/>
            </a:prstGeom>
            <a:solidFill>
              <a:srgbClr val="FFCC99"/>
            </a:solidFill>
            <a:ln w="9525" cap="flat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GB">
                <a:solidFill>
                  <a:schemeClr val="tx1"/>
                </a:solidFill>
                <a:latin typeface="Verdana" pitchFamily="34" charset="0"/>
              </a:endParaRP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83777" y="590556"/>
            <a:ext cx="1944763" cy="1194778"/>
            <a:chOff x="83777" y="590556"/>
            <a:chExt cx="1944763" cy="1194778"/>
          </a:xfrm>
        </p:grpSpPr>
        <p:grpSp>
          <p:nvGrpSpPr>
            <p:cNvPr id="81" name="Group 80"/>
            <p:cNvGrpSpPr/>
            <p:nvPr/>
          </p:nvGrpSpPr>
          <p:grpSpPr>
            <a:xfrm>
              <a:off x="458667" y="590556"/>
              <a:ext cx="1194982" cy="363068"/>
              <a:chOff x="538207" y="590556"/>
              <a:chExt cx="1194982" cy="363068"/>
            </a:xfrm>
          </p:grpSpPr>
          <p:sp>
            <p:nvSpPr>
              <p:cNvPr id="85" name="Text Box 22"/>
              <p:cNvSpPr txBox="1">
                <a:spLocks noChangeArrowheads="1"/>
              </p:cNvSpPr>
              <p:nvPr/>
            </p:nvSpPr>
            <p:spPr bwMode="auto">
              <a:xfrm>
                <a:off x="538207" y="590556"/>
                <a:ext cx="1194982" cy="3175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7096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000" b="1" dirty="0" smtClean="0">
                    <a:solidFill>
                      <a:srgbClr val="E37222"/>
                    </a:solidFill>
                  </a:rPr>
                  <a:t>VObs protocols</a:t>
                </a:r>
                <a:endParaRPr lang="en-US" altLang="en-US" sz="1000" b="1" dirty="0">
                  <a:solidFill>
                    <a:srgbClr val="E37222"/>
                  </a:solidFill>
                </a:endParaRPr>
              </a:p>
            </p:txBody>
          </p:sp>
          <p:sp>
            <p:nvSpPr>
              <p:cNvPr id="86" name="Left-Right Arrow 85"/>
              <p:cNvSpPr/>
              <p:nvPr/>
            </p:nvSpPr>
            <p:spPr>
              <a:xfrm>
                <a:off x="790559" y="779242"/>
                <a:ext cx="690278" cy="174382"/>
              </a:xfrm>
              <a:prstGeom prst="leftRightArrow">
                <a:avLst>
                  <a:gd name="adj1" fmla="val 36543"/>
                  <a:gd name="adj2" fmla="val 50000"/>
                </a:avLst>
              </a:prstGeom>
              <a:solidFill>
                <a:srgbClr val="FFCC99"/>
              </a:solidFill>
              <a:ln w="9525" cap="flat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>
                  <a:solidFill>
                    <a:schemeClr val="tx1"/>
                  </a:solidFill>
                  <a:latin typeface="Verdana" pitchFamily="34" charset="0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83777" y="954337"/>
              <a:ext cx="1944763" cy="830997"/>
              <a:chOff x="4762371" y="145232"/>
              <a:chExt cx="1944763" cy="830997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4762371" y="145232"/>
                <a:ext cx="1944763" cy="8309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GB" sz="600" dirty="0">
                    <a:solidFill>
                      <a:srgbClr val="E37222"/>
                    </a:solidFill>
                  </a:rPr>
                  <a:t>ADQL=Astronomical Data Query Language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HiPS=Hierarchical </a:t>
                </a:r>
                <a:r>
                  <a:rPr lang="en-GB" sz="600" dirty="0">
                    <a:solidFill>
                      <a:srgbClr val="E37222"/>
                    </a:solidFill>
                  </a:rPr>
                  <a:t>Progressive Survey</a:t>
                </a:r>
              </a:p>
              <a:p>
                <a:r>
                  <a:rPr lang="en-GB" sz="600" dirty="0">
                    <a:solidFill>
                      <a:srgbClr val="E37222"/>
                    </a:solidFill>
                  </a:rPr>
                  <a:t>MOC=Multi-Order Coverage map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SAMP=Simple </a:t>
                </a:r>
                <a:r>
                  <a:rPr lang="en-GB" sz="600" dirty="0">
                    <a:solidFill>
                      <a:srgbClr val="E37222"/>
                    </a:solidFill>
                  </a:rPr>
                  <a:t>Application Messaging Protocol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SIAP=Simple Image Access Protocol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SSAP=Simple Spectra Access Protocol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TAP= Table Access Protocol</a:t>
                </a:r>
              </a:p>
              <a:p>
                <a:r>
                  <a:rPr lang="en-GB" sz="600" dirty="0" smtClean="0">
                    <a:solidFill>
                      <a:srgbClr val="E37222"/>
                    </a:solidFill>
                  </a:rPr>
                  <a:t>UWS=Universal Worker Service</a:t>
                </a:r>
              </a:p>
            </p:txBody>
          </p:sp>
          <p:pic>
            <p:nvPicPr>
              <p:cNvPr id="84" name="Picture 2" descr="Image result for ivoa moc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06534" y="750558"/>
                <a:ext cx="400600" cy="2256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97" name="Group 96"/>
          <p:cNvGrpSpPr/>
          <p:nvPr/>
        </p:nvGrpSpPr>
        <p:grpSpPr>
          <a:xfrm>
            <a:off x="1302726" y="2387363"/>
            <a:ext cx="4604929" cy="2257226"/>
            <a:chOff x="1302726" y="2387363"/>
            <a:chExt cx="4604929" cy="2257226"/>
          </a:xfrm>
        </p:grpSpPr>
        <p:grpSp>
          <p:nvGrpSpPr>
            <p:cNvPr id="87" name="Group 86"/>
            <p:cNvGrpSpPr/>
            <p:nvPr/>
          </p:nvGrpSpPr>
          <p:grpSpPr>
            <a:xfrm>
              <a:off x="1302726" y="2387363"/>
              <a:ext cx="4604929" cy="2257226"/>
              <a:chOff x="1302726" y="2387363"/>
              <a:chExt cx="4604929" cy="2257226"/>
            </a:xfrm>
          </p:grpSpPr>
          <p:pic>
            <p:nvPicPr>
              <p:cNvPr id="88" name="Picture 2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0125" y="4104589"/>
                <a:ext cx="692449" cy="540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9" name="Straight Arrow Connector 88"/>
              <p:cNvCxnSpPr>
                <a:stCxn id="6" idx="3"/>
                <a:endCxn id="88" idx="1"/>
              </p:cNvCxnSpPr>
              <p:nvPr/>
            </p:nvCxnSpPr>
            <p:spPr>
              <a:xfrm>
                <a:off x="1302726" y="2387363"/>
                <a:ext cx="2377399" cy="1987226"/>
              </a:xfrm>
              <a:prstGeom prst="straightConnector1">
                <a:avLst/>
              </a:prstGeom>
              <a:ln w="19050">
                <a:solidFill>
                  <a:srgbClr val="FFCC99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0" name="Right Arrow 89"/>
              <p:cNvSpPr/>
              <p:nvPr/>
            </p:nvSpPr>
            <p:spPr>
              <a:xfrm rot="10800000">
                <a:off x="4380370" y="4270170"/>
                <a:ext cx="1527285" cy="240501"/>
              </a:xfrm>
              <a:prstGeom prst="rightArrow">
                <a:avLst>
                  <a:gd name="adj1" fmla="val 37357"/>
                  <a:gd name="adj2" fmla="val 50000"/>
                </a:avLst>
              </a:prstGeom>
              <a:solidFill>
                <a:srgbClr val="FFCC99"/>
              </a:solidFill>
              <a:ln w="9525" cap="flat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en-GB"/>
              </a:p>
            </p:txBody>
          </p:sp>
          <p:sp>
            <p:nvSpPr>
              <p:cNvPr id="91" name="Text Box 22"/>
              <p:cNvSpPr txBox="1">
                <a:spLocks noChangeArrowheads="1"/>
              </p:cNvSpPr>
              <p:nvPr/>
            </p:nvSpPr>
            <p:spPr bwMode="auto">
              <a:xfrm>
                <a:off x="4926550" y="4092808"/>
                <a:ext cx="415721" cy="2578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57096" rIns="90000" bIns="45000"/>
              <a:lstStyle>
                <a:lvl1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1pPr>
                <a:lvl2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2pPr>
                <a:lvl3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3pPr>
                <a:lvl4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4pPr>
                <a:lvl5pPr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5pPr>
                <a:lvl6pPr marL="25146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6pPr>
                <a:lvl7pPr marL="29718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7pPr>
                <a:lvl8pPr marL="34290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8pPr>
                <a:lvl9pPr marL="3886200" indent="-228600" defTabSz="457200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457200" algn="l"/>
                  </a:tabLst>
                  <a:defRPr>
                    <a:solidFill>
                      <a:srgbClr val="000000"/>
                    </a:solidFill>
                    <a:latin typeface="Arial" charset="0"/>
                    <a:ea typeface="DejaVu LGC Sans" charset="0"/>
                    <a:cs typeface="DejaVu LGC Sans" charset="0"/>
                  </a:defRPr>
                </a:lvl9pPr>
              </a:lstStyle>
              <a:p>
                <a:pPr algn="ctr"/>
                <a:r>
                  <a:rPr lang="en-US" altLang="en-US" sz="1100" b="1" dirty="0" smtClean="0">
                    <a:solidFill>
                      <a:srgbClr val="E37222"/>
                    </a:solidFill>
                  </a:rPr>
                  <a:t>TAP</a:t>
                </a:r>
                <a:endParaRPr lang="en-US" altLang="en-US" sz="1100" b="1" dirty="0">
                  <a:solidFill>
                    <a:srgbClr val="E37222"/>
                  </a:solidFill>
                </a:endParaRPr>
              </a:p>
            </p:txBody>
          </p:sp>
        </p:grpSp>
        <p:sp>
          <p:nvSpPr>
            <p:cNvPr id="95" name="TextBox 94"/>
            <p:cNvSpPr txBox="1"/>
            <p:nvPr/>
          </p:nvSpPr>
          <p:spPr>
            <a:xfrm>
              <a:off x="3685615" y="4091607"/>
              <a:ext cx="694754" cy="552982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wrap="none" rtlCol="0" anchor="ctr">
              <a:noAutofit/>
            </a:bodyPr>
            <a:lstStyle/>
            <a:p>
              <a:pPr algn="ctr"/>
              <a:r>
                <a:rPr lang="en-GB" sz="1600" dirty="0" smtClean="0">
                  <a:solidFill>
                    <a:schemeClr val="accent1">
                      <a:lumMod val="75000"/>
                    </a:schemeClr>
                  </a:solidFill>
                </a:rPr>
                <a:t>SEPP</a:t>
              </a:r>
              <a:endParaRPr lang="en-GB" sz="160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1092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Current status and roadmap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>
                <a:solidFill>
                  <a:schemeClr val="tx1"/>
                </a:solidFill>
              </a:rPr>
              <a:t>Various </a:t>
            </a:r>
            <a:r>
              <a:rPr lang="en-GB" dirty="0" smtClean="0">
                <a:solidFill>
                  <a:schemeClr val="tx1"/>
                </a:solidFill>
              </a:rPr>
              <a:t>proofs of concept </a:t>
            </a:r>
          </a:p>
          <a:p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Users workspace (</a:t>
            </a:r>
            <a:r>
              <a:rPr lang="en-GB" dirty="0">
                <a:solidFill>
                  <a:schemeClr val="tx1"/>
                </a:solidFill>
              </a:rPr>
              <a:t>data and </a:t>
            </a:r>
            <a:r>
              <a:rPr lang="en-GB" dirty="0" smtClean="0">
                <a:solidFill>
                  <a:schemeClr val="tx1"/>
                </a:solidFill>
              </a:rPr>
              <a:t>metadata) in Gaia Archive</a:t>
            </a:r>
          </a:p>
          <a:p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DAS-LT (Data Analysis Software Long Term preservation)</a:t>
            </a:r>
          </a:p>
          <a:p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PLAAVI (Planck Legacy Archive </a:t>
            </a:r>
            <a:r>
              <a:rPr lang="en-GB" dirty="0">
                <a:solidFill>
                  <a:schemeClr val="tx1"/>
                </a:solidFill>
              </a:rPr>
              <a:t>Added Value </a:t>
            </a:r>
            <a:r>
              <a:rPr lang="en-GB" dirty="0" smtClean="0">
                <a:solidFill>
                  <a:schemeClr val="tx1"/>
                </a:solidFill>
              </a:rPr>
              <a:t>Interface)</a:t>
            </a:r>
          </a:p>
          <a:p>
            <a:r>
              <a:rPr lang="en-GB" dirty="0">
                <a:solidFill>
                  <a:schemeClr val="tx1"/>
                </a:solidFill>
              </a:rPr>
              <a:t>	</a:t>
            </a:r>
            <a:r>
              <a:rPr lang="en-GB" dirty="0" smtClean="0">
                <a:solidFill>
                  <a:schemeClr val="tx1"/>
                </a:solidFill>
              </a:rPr>
              <a:t>GAVIP (Gaia Added Value Interface Platform)</a:t>
            </a:r>
          </a:p>
          <a:p>
            <a:endParaRPr lang="en-GB" dirty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Gathering requirements from various ESA missions for SEPP use cases</a:t>
            </a:r>
          </a:p>
          <a:p>
            <a:endParaRPr lang="en-GB" dirty="0" smtClean="0">
              <a:solidFill>
                <a:schemeClr val="tx1"/>
              </a:solidFill>
            </a:endParaRPr>
          </a:p>
          <a:p>
            <a:r>
              <a:rPr lang="en-GB" dirty="0" smtClean="0">
                <a:solidFill>
                  <a:schemeClr val="tx1"/>
                </a:solidFill>
              </a:rPr>
              <a:t>Design and implement 1</a:t>
            </a:r>
            <a:r>
              <a:rPr lang="en-GB" baseline="30000" dirty="0" smtClean="0">
                <a:solidFill>
                  <a:schemeClr val="tx1"/>
                </a:solidFill>
              </a:rPr>
              <a:t>st</a:t>
            </a:r>
            <a:r>
              <a:rPr lang="en-GB" dirty="0" smtClean="0">
                <a:solidFill>
                  <a:schemeClr val="tx1"/>
                </a:solidFill>
              </a:rPr>
              <a:t> prototype in 2018+</a:t>
            </a:r>
            <a:endParaRPr lang="en-GB" dirty="0">
              <a:solidFill>
                <a:schemeClr val="tx1"/>
              </a:solidFill>
            </a:endParaRPr>
          </a:p>
          <a:p>
            <a:endParaRPr lang="en-GB" dirty="0" smtClean="0">
              <a:solidFill>
                <a:schemeClr val="tx1"/>
              </a:solidFill>
            </a:endParaRPr>
          </a:p>
          <a:p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3400" y="3086644"/>
            <a:ext cx="1714500" cy="130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16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sa presentation">
  <a:themeElements>
    <a:clrScheme name="Esa presentation 7">
      <a:dk1>
        <a:srgbClr val="000000"/>
      </a:dk1>
      <a:lt1>
        <a:srgbClr val="FFFFFF"/>
      </a:lt1>
      <a:dk2>
        <a:srgbClr val="747678"/>
      </a:dk2>
      <a:lt2>
        <a:srgbClr val="4D4F53"/>
      </a:lt2>
      <a:accent1>
        <a:srgbClr val="0098DB"/>
      </a:accent1>
      <a:accent2>
        <a:srgbClr val="D5D6D2"/>
      </a:accent2>
      <a:accent3>
        <a:srgbClr val="FFFFFF"/>
      </a:accent3>
      <a:accent4>
        <a:srgbClr val="000000"/>
      </a:accent4>
      <a:accent5>
        <a:srgbClr val="AACAEA"/>
      </a:accent5>
      <a:accent6>
        <a:srgbClr val="C1C2BE"/>
      </a:accent6>
      <a:hlink>
        <a:srgbClr val="8B8D8E"/>
      </a:hlink>
      <a:folHlink>
        <a:srgbClr val="9A9B9C"/>
      </a:folHlink>
    </a:clrScheme>
    <a:fontScheme name="Esa presentation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sa presentation 1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338D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ADC5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2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98DB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AACAEA"/>
        </a:accent5>
        <a:accent6>
          <a:srgbClr val="00783B"/>
        </a:accent6>
        <a:hlink>
          <a:srgbClr val="E37222"/>
        </a:hlink>
        <a:folHlink>
          <a:srgbClr val="00338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3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008542"/>
        </a:accent1>
        <a:accent2>
          <a:srgbClr val="003397"/>
        </a:accent2>
        <a:accent3>
          <a:srgbClr val="FFFFFF"/>
        </a:accent3>
        <a:accent4>
          <a:srgbClr val="404246"/>
        </a:accent4>
        <a:accent5>
          <a:srgbClr val="AAC2B0"/>
        </a:accent5>
        <a:accent6>
          <a:srgbClr val="002D88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4">
        <a:dk1>
          <a:srgbClr val="4D4F53"/>
        </a:dk1>
        <a:lt1>
          <a:srgbClr val="FFFFFF"/>
        </a:lt1>
        <a:dk2>
          <a:srgbClr val="D0103A"/>
        </a:dk2>
        <a:lt2>
          <a:srgbClr val="000000"/>
        </a:lt2>
        <a:accent1>
          <a:srgbClr val="E37222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FBCAB"/>
        </a:accent5>
        <a:accent6>
          <a:srgbClr val="00783B"/>
        </a:accent6>
        <a:hlink>
          <a:srgbClr val="00338D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5">
        <a:dk1>
          <a:srgbClr val="4D4F53"/>
        </a:dk1>
        <a:lt1>
          <a:srgbClr val="FFFFFF"/>
        </a:lt1>
        <a:dk2>
          <a:srgbClr val="00338D"/>
        </a:dk2>
        <a:lt2>
          <a:srgbClr val="000000"/>
        </a:lt2>
        <a:accent1>
          <a:srgbClr val="D0103A"/>
        </a:accent1>
        <a:accent2>
          <a:srgbClr val="008542"/>
        </a:accent2>
        <a:accent3>
          <a:srgbClr val="FFFFFF"/>
        </a:accent3>
        <a:accent4>
          <a:srgbClr val="404246"/>
        </a:accent4>
        <a:accent5>
          <a:srgbClr val="E4AAAE"/>
        </a:accent5>
        <a:accent6>
          <a:srgbClr val="00783B"/>
        </a:accent6>
        <a:hlink>
          <a:srgbClr val="E37222"/>
        </a:hlink>
        <a:folHlink>
          <a:srgbClr val="0098D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6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338D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ADC5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7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98DB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AEA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8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00854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AAC2B0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9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E37222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FBCAB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0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D0103A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E4AAAE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sa presentation 11">
        <a:dk1>
          <a:srgbClr val="000000"/>
        </a:dk1>
        <a:lt1>
          <a:srgbClr val="FFFFFF"/>
        </a:lt1>
        <a:dk2>
          <a:srgbClr val="747678"/>
        </a:dk2>
        <a:lt2>
          <a:srgbClr val="4D4F53"/>
        </a:lt2>
        <a:accent1>
          <a:srgbClr val="8B8D8E"/>
        </a:accent1>
        <a:accent2>
          <a:srgbClr val="D5D6D2"/>
        </a:accent2>
        <a:accent3>
          <a:srgbClr val="FFFFFF"/>
        </a:accent3>
        <a:accent4>
          <a:srgbClr val="000000"/>
        </a:accent4>
        <a:accent5>
          <a:srgbClr val="C4C5C6"/>
        </a:accent5>
        <a:accent6>
          <a:srgbClr val="C1C2BE"/>
        </a:accent6>
        <a:hlink>
          <a:srgbClr val="8B8D8E"/>
        </a:hlink>
        <a:folHlink>
          <a:srgbClr val="9A9B9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EW ESA Presentation 16-9_Slovenia.potx" id="{B4B7490A-53FE-4E20-AAB8-88372E67B561}" vid="{BCEB71B1-FD63-4BD6-B008-F7DFC94BF6F7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995F947CC68284A92DD76895F95485E" ma:contentTypeVersion="" ma:contentTypeDescription="Create a new document." ma:contentTypeScope="" ma:versionID="d2f7bac1cc6cefe942785cfbb8bae163">
  <xsd:schema xmlns:xsd="http://www.w3.org/2001/XMLSchema" xmlns:xs="http://www.w3.org/2001/XMLSchema" xmlns:p="http://schemas.microsoft.com/office/2006/metadata/properties" xmlns:ns2="f2760952-b3bb-408f-ace6-eb1e07642b86" targetNamespace="http://schemas.microsoft.com/office/2006/metadata/properties" ma:root="true" ma:fieldsID="70e6d848e258403642b2016fccd44a87" ns2:_="">
    <xsd:import namespace="f2760952-b3bb-408f-ace6-eb1e07642b86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760952-b3bb-408f-ace6-eb1e07642b86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description="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E22279E-2C4C-4C93-8498-455A58D1433E}">
  <ds:schemaRefs>
    <ds:schemaRef ds:uri="f2760952-b3bb-408f-ace6-eb1e07642b86"/>
    <ds:schemaRef ds:uri="http://purl.org/dc/terms/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48D79E0-F545-4A75-B39D-7B8AF1D9BA8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D587E21-31CA-408E-A5B1-4B7F0D8D9CE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760952-b3bb-408f-ace6-eb1e07642b8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ESA Presentation 16-9</Template>
  <TotalTime>0</TotalTime>
  <Words>251</Words>
  <Application>Microsoft Office PowerPoint</Application>
  <PresentationFormat>On-screen Show (16:9)</PresentationFormat>
  <Paragraphs>70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DejaVu LGC Sans</vt:lpstr>
      <vt:lpstr>Arial</vt:lpstr>
      <vt:lpstr>Calibri</vt:lpstr>
      <vt:lpstr>Verdana</vt:lpstr>
      <vt:lpstr>Esa presentation</vt:lpstr>
      <vt:lpstr>PowerPoint Presentation</vt:lpstr>
      <vt:lpstr>PowerPoint Presentation</vt:lpstr>
      <vt:lpstr>Science Exploitation and Preservation Platform Drivers</vt:lpstr>
      <vt:lpstr>Science Exploitation and Preservation Platform Drivers</vt:lpstr>
      <vt:lpstr>Gaia Archive Architecture</vt:lpstr>
      <vt:lpstr>Current status and roadmap</vt:lpstr>
    </vt:vector>
  </TitlesOfParts>
  <Manager/>
  <Company>ESA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Plans for Science Exploitation and Preservation Platform at ESAC</dc:title>
  <dc:subject>Plans for Science Exploitation and Preservation Platform at ESAC</dc:subject>
  <dc:creator>Christophe Arviset</dc:creator>
  <cp:keywords/>
  <dc:description/>
  <cp:lastModifiedBy>Christophe Arviset</cp:lastModifiedBy>
  <cp:revision>21</cp:revision>
  <cp:lastPrinted>2008-08-26T16:26:23Z</cp:lastPrinted>
  <dcterms:created xsi:type="dcterms:W3CDTF">2017-10-24T15:19:05Z</dcterms:created>
  <dcterms:modified xsi:type="dcterms:W3CDTF">2017-10-24T20:17:27Z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Title">
    <vt:lpwstr>TITLE OF PRESENTATION</vt:lpwstr>
  </property>
  <property fmtid="{D5CDD505-2E9C-101B-9397-08002B2CF9AE}" pid="3" name="PSubtitle">
    <vt:lpwstr>TITLE OF PRESENTATION</vt:lpwstr>
  </property>
  <property fmtid="{D5CDD505-2E9C-101B-9397-08002B2CF9AE}" pid="4" name="PAuthor">
    <vt:lpwstr>Christophe Arviset</vt:lpwstr>
  </property>
  <property fmtid="{D5CDD505-2E9C-101B-9397-08002B2CF9AE}" pid="5" name="PPlace">
    <vt:lpwstr/>
  </property>
  <property fmtid="{D5CDD505-2E9C-101B-9397-08002B2CF9AE}" pid="6" name="PDate">
    <vt:lpwstr>DD/MM/YYYY</vt:lpwstr>
  </property>
  <property fmtid="{D5CDD505-2E9C-101B-9397-08002B2CF9AE}" pid="7" name="PProgramme">
    <vt:lpwstr/>
  </property>
  <property fmtid="{D5CDD505-2E9C-101B-9397-08002B2CF9AE}" pid="8" name="PEmail">
    <vt:lpwstr/>
  </property>
  <property fmtid="{D5CDD505-2E9C-101B-9397-08002B2CF9AE}" pid="9" name="PClassification">
    <vt:lpwstr>ESA UNCLASSIFIED – For Official Use</vt:lpwstr>
  </property>
  <property fmtid="{D5CDD505-2E9C-101B-9397-08002B2CF9AE}" pid="10" name="POptionButton1">
    <vt:bool>true</vt:bool>
  </property>
  <property fmtid="{D5CDD505-2E9C-101B-9397-08002B2CF9AE}" pid="11" name="POptionButton2">
    <vt:bool>false</vt:bool>
  </property>
  <property fmtid="{D5CDD505-2E9C-101B-9397-08002B2CF9AE}" pid="12" name="ESAVersion">
    <vt:lpwstr>5GV2.0</vt:lpwstr>
  </property>
  <property fmtid="{D5CDD505-2E9C-101B-9397-08002B2CF9AE}" pid="13" name="ShowESADialog1">
    <vt:bool>true</vt:bool>
  </property>
  <property fmtid="{D5CDD505-2E9C-101B-9397-08002B2CF9AE}" pid="14" name="ContentTypeId">
    <vt:lpwstr>0x0101008995F947CC68284A92DD76895F95485E</vt:lpwstr>
  </property>
  <property fmtid="{D5CDD505-2E9C-101B-9397-08002B2CF9AE}" pid="15" name="Document Type">
    <vt:lpwstr>HO - Handout / Presentation</vt:lpwstr>
  </property>
  <property fmtid="{D5CDD505-2E9C-101B-9397-08002B2CF9AE}" pid="16" name="Reference">
    <vt:lpwstr/>
  </property>
  <property fmtid="{D5CDD505-2E9C-101B-9397-08002B2CF9AE}" pid="17" name="Classification">
    <vt:lpwstr>ESA UNCLASSIFIED - For Official Use</vt:lpwstr>
  </property>
  <property fmtid="{D5CDD505-2E9C-101B-9397-08002B2CF9AE}" pid="18" name="Classification Caveat">
    <vt:lpwstr/>
  </property>
  <property fmtid="{D5CDD505-2E9C-101B-9397-08002B2CF9AE}" pid="19" name="Status">
    <vt:lpwstr>Issued</vt:lpwstr>
  </property>
  <property fmtid="{D5CDD505-2E9C-101B-9397-08002B2CF9AE}" pid="20" name="bmsSiteName">
    <vt:lpwstr>ESAC</vt:lpwstr>
  </property>
  <property fmtid="{D5CDD505-2E9C-101B-9397-08002B2CF9AE}" pid="21" name="Originating Organisation">
    <vt:lpwstr>ESA-ESAC</vt:lpwstr>
  </property>
  <property fmtid="{D5CDD505-2E9C-101B-9397-08002B2CF9AE}" pid="22" name="Distribution">
    <vt:lpwstr/>
  </property>
  <property fmtid="{D5CDD505-2E9C-101B-9397-08002B2CF9AE}" pid="23" name="bmsSitename2">
    <vt:lpwstr>ESAC</vt:lpwstr>
  </property>
  <property fmtid="{D5CDD505-2E9C-101B-9397-08002B2CF9AE}" pid="24" name="bmsAddress">
    <vt:lpwstr>European Space Astronomy Centre - Camino bajo del Castillo, s/n -  28692 Villanueva de la Cañada - Madrid - Spain</vt:lpwstr>
  </property>
  <property fmtid="{D5CDD505-2E9C-101B-9397-08002B2CF9AE}" pid="25" name="bmsPlace">
    <vt:lpwstr>Madrid</vt:lpwstr>
  </property>
  <property fmtid="{D5CDD505-2E9C-101B-9397-08002B2CF9AE}" pid="26" name="bmsPhoneFax">
    <vt:lpwstr>T +34 91 8131 100 - F +34 91 8131 139 - www.esa.int</vt:lpwstr>
  </property>
  <property fmtid="{D5CDD505-2E9C-101B-9397-08002B2CF9AE}" pid="27" name="Issue">
    <vt:i4>1</vt:i4>
  </property>
  <property fmtid="{D5CDD505-2E9C-101B-9397-08002B2CF9AE}" pid="28" name="Revision">
    <vt:i4>0</vt:i4>
  </property>
  <property fmtid="{D5CDD505-2E9C-101B-9397-08002B2CF9AE}" pid="29" name="Issue Date">
    <vt:filetime>2017-10-24T03:00:00Z</vt:filetime>
  </property>
  <property fmtid="{D5CDD505-2E9C-101B-9397-08002B2CF9AE}" pid="30" name="Organisational_x0020_entity">
    <vt:lpwstr>ESA-ESAC</vt:lpwstr>
  </property>
</Properties>
</file>